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93" r:id="rId3"/>
    <p:sldId id="261" r:id="rId4"/>
    <p:sldId id="275" r:id="rId5"/>
    <p:sldId id="262" r:id="rId6"/>
    <p:sldId id="266" r:id="rId7"/>
    <p:sldId id="260" r:id="rId8"/>
    <p:sldId id="272" r:id="rId9"/>
    <p:sldId id="264" r:id="rId10"/>
    <p:sldId id="273" r:id="rId11"/>
    <p:sldId id="274" r:id="rId12"/>
    <p:sldId id="292" r:id="rId13"/>
    <p:sldId id="283" r:id="rId14"/>
    <p:sldId id="277" r:id="rId15"/>
    <p:sldId id="278" r:id="rId16"/>
    <p:sldId id="279" r:id="rId17"/>
    <p:sldId id="280" r:id="rId18"/>
    <p:sldId id="281" r:id="rId19"/>
    <p:sldId id="282" r:id="rId20"/>
    <p:sldId id="284" r:id="rId21"/>
    <p:sldId id="285" r:id="rId22"/>
    <p:sldId id="287" r:id="rId23"/>
    <p:sldId id="290" r:id="rId24"/>
    <p:sldId id="286" r:id="rId25"/>
    <p:sldId id="288" r:id="rId26"/>
    <p:sldId id="29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limate crab presentation" id="{3909E02C-41A3-0444-8756-E47812519319}">
          <p14:sldIdLst>
            <p14:sldId id="256"/>
            <p14:sldId id="293"/>
            <p14:sldId id="261"/>
            <p14:sldId id="275"/>
            <p14:sldId id="262"/>
            <p14:sldId id="266"/>
            <p14:sldId id="260"/>
            <p14:sldId id="272"/>
            <p14:sldId id="264"/>
            <p14:sldId id="273"/>
            <p14:sldId id="274"/>
            <p14:sldId id="292"/>
            <p14:sldId id="283"/>
          </p14:sldIdLst>
        </p14:section>
        <p14:section name="Scenario exercise" id="{674B33F1-BA1C-EB48-BD4E-110C2C3C3761}">
          <p14:sldIdLst>
            <p14:sldId id="277"/>
            <p14:sldId id="278"/>
            <p14:sldId id="279"/>
            <p14:sldId id="280"/>
            <p14:sldId id="281"/>
            <p14:sldId id="282"/>
            <p14:sldId id="284"/>
            <p14:sldId id="285"/>
            <p14:sldId id="287"/>
            <p14:sldId id="290"/>
            <p14:sldId id="286"/>
            <p14:sldId id="288"/>
            <p14:sldId id="2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80FF"/>
    <a:srgbClr val="00808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68411" autoAdjust="0"/>
  </p:normalViewPr>
  <p:slideViewPr>
    <p:cSldViewPr snapToGrid="0" snapToObjects="1">
      <p:cViewPr>
        <p:scale>
          <a:sx n="68" d="100"/>
          <a:sy n="68" d="100"/>
        </p:scale>
        <p:origin x="-226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FD39C-95E8-6D4D-8ACB-2149F09E0A83}" type="datetimeFigureOut">
              <a:rPr lang="en-US" smtClean="0"/>
              <a:t>17/06/13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AD0DA-5276-EB44-B0E2-298E12AA0108}" type="slidenum">
              <a:rPr lang="en-US" smtClean="0"/>
              <a:t>‹#›</a:t>
            </a:fld>
            <a:endParaRPr lang="en-US"/>
          </a:p>
        </p:txBody>
      </p:sp>
    </p:spTree>
    <p:extLst>
      <p:ext uri="{BB962C8B-B14F-4D97-AF65-F5344CB8AC3E}">
        <p14:creationId xmlns:p14="http://schemas.microsoft.com/office/powerpoint/2010/main" val="3239936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Pacific Adventures</a:t>
            </a:r>
            <a:r>
              <a:rPr lang="en-US" baseline="0" dirty="0" smtClean="0"/>
              <a:t> of the </a:t>
            </a:r>
            <a:r>
              <a:rPr lang="en-US" baseline="0" smtClean="0"/>
              <a:t>Climate Crab!</a:t>
            </a:r>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a:t>
            </a:fld>
            <a:endParaRPr lang="en-US"/>
          </a:p>
        </p:txBody>
      </p:sp>
    </p:spTree>
    <p:extLst>
      <p:ext uri="{BB962C8B-B14F-4D97-AF65-F5344CB8AC3E}">
        <p14:creationId xmlns:p14="http://schemas.microsoft.com/office/powerpoint/2010/main" val="1209564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changes in our</a:t>
            </a:r>
            <a:r>
              <a:rPr lang="en-US" baseline="0" dirty="0" smtClean="0"/>
              <a:t> region’s</a:t>
            </a:r>
            <a:r>
              <a:rPr lang="en-US" dirty="0" smtClean="0"/>
              <a:t> climate will</a:t>
            </a:r>
            <a:r>
              <a:rPr lang="en-US" baseline="0" dirty="0" smtClean="0"/>
              <a:t> have big impacts on all of our lives. Understanding the possible future climate of countries in the Pacific region is important so communities, </a:t>
            </a:r>
            <a:r>
              <a:rPr lang="en-US" baseline="0" dirty="0" err="1" smtClean="0"/>
              <a:t>organisations</a:t>
            </a:r>
            <a:r>
              <a:rPr lang="en-US" baseline="0" dirty="0" smtClean="0"/>
              <a:t>, government and businesses can all plan for change. Scientists have come up with the following ‘projections’ for the Pacific’s future climate. It is important to </a:t>
            </a:r>
            <a:r>
              <a:rPr lang="en-US" baseline="0" dirty="0" err="1" smtClean="0"/>
              <a:t>recognise</a:t>
            </a:r>
            <a:r>
              <a:rPr lang="en-US" baseline="0" dirty="0" smtClean="0"/>
              <a:t> that the Pacific is a very large region, and there will be a variety of different conditions and impacts depending on which country you are in. But broadly speaking, temperatures will continue to increase and there is likely to be increases in extreme rainfall and extreme temperature events. The sea surface temperature will increase and sea levels will continue to rise. Our rainfall patterns will change and this will have different impacts on different parts of the region. There will also be changes to tropical cyclone occurrences and wind speeds. Our coral reef ecosystems will be under increased threat as our oceans become more and more acidic.</a:t>
            </a:r>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10</a:t>
            </a:fld>
            <a:endParaRPr lang="en-US"/>
          </a:p>
        </p:txBody>
      </p:sp>
    </p:spTree>
    <p:extLst>
      <p:ext uri="{BB962C8B-B14F-4D97-AF65-F5344CB8AC3E}">
        <p14:creationId xmlns:p14="http://schemas.microsoft.com/office/powerpoint/2010/main" val="373601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For more detailed information on the changes in the current and future climate of your country, visit </a:t>
            </a:r>
            <a:r>
              <a:rPr lang="en-US" sz="1200" dirty="0" err="1" smtClean="0"/>
              <a:t>www.pacificclimatechangescience.org</a:t>
            </a:r>
            <a:r>
              <a:rPr lang="en-US" sz="1200" smtClean="0"/>
              <a:t> or contact your local weather office. </a:t>
            </a: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11</a:t>
            </a:fld>
            <a:endParaRPr lang="en-US"/>
          </a:p>
        </p:txBody>
      </p:sp>
    </p:spTree>
    <p:extLst>
      <p:ext uri="{BB962C8B-B14F-4D97-AF65-F5344CB8AC3E}">
        <p14:creationId xmlns:p14="http://schemas.microsoft.com/office/powerpoint/2010/main" val="191900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12</a:t>
            </a:fld>
            <a:endParaRPr lang="en-US"/>
          </a:p>
        </p:txBody>
      </p:sp>
    </p:spTree>
    <p:extLst>
      <p:ext uri="{BB962C8B-B14F-4D97-AF65-F5344CB8AC3E}">
        <p14:creationId xmlns:p14="http://schemas.microsoft.com/office/powerpoint/2010/main" val="2670663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13</a:t>
            </a:fld>
            <a:endParaRPr lang="en-US"/>
          </a:p>
        </p:txBody>
      </p:sp>
    </p:spTree>
    <p:extLst>
      <p:ext uri="{BB962C8B-B14F-4D97-AF65-F5344CB8AC3E}">
        <p14:creationId xmlns:p14="http://schemas.microsoft.com/office/powerpoint/2010/main" val="221736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14</a:t>
            </a:fld>
            <a:endParaRPr lang="en-US"/>
          </a:p>
        </p:txBody>
      </p:sp>
    </p:spTree>
    <p:extLst>
      <p:ext uri="{BB962C8B-B14F-4D97-AF65-F5344CB8AC3E}">
        <p14:creationId xmlns:p14="http://schemas.microsoft.com/office/powerpoint/2010/main" val="171060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15</a:t>
            </a:fld>
            <a:endParaRPr lang="en-US"/>
          </a:p>
        </p:txBody>
      </p:sp>
    </p:spTree>
    <p:extLst>
      <p:ext uri="{BB962C8B-B14F-4D97-AF65-F5344CB8AC3E}">
        <p14:creationId xmlns:p14="http://schemas.microsoft.com/office/powerpoint/2010/main" val="1707388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16</a:t>
            </a:fld>
            <a:endParaRPr lang="en-US"/>
          </a:p>
        </p:txBody>
      </p:sp>
    </p:spTree>
    <p:extLst>
      <p:ext uri="{BB962C8B-B14F-4D97-AF65-F5344CB8AC3E}">
        <p14:creationId xmlns:p14="http://schemas.microsoft.com/office/powerpoint/2010/main" val="1925799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17</a:t>
            </a:fld>
            <a:endParaRPr lang="en-US"/>
          </a:p>
        </p:txBody>
      </p:sp>
    </p:spTree>
    <p:extLst>
      <p:ext uri="{BB962C8B-B14F-4D97-AF65-F5344CB8AC3E}">
        <p14:creationId xmlns:p14="http://schemas.microsoft.com/office/powerpoint/2010/main" val="3663563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18</a:t>
            </a:fld>
            <a:endParaRPr lang="en-US"/>
          </a:p>
        </p:txBody>
      </p:sp>
    </p:spTree>
    <p:extLst>
      <p:ext uri="{BB962C8B-B14F-4D97-AF65-F5344CB8AC3E}">
        <p14:creationId xmlns:p14="http://schemas.microsoft.com/office/powerpoint/2010/main" val="290794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19</a:t>
            </a:fld>
            <a:endParaRPr lang="en-US"/>
          </a:p>
        </p:txBody>
      </p:sp>
    </p:spTree>
    <p:extLst>
      <p:ext uri="{BB962C8B-B14F-4D97-AF65-F5344CB8AC3E}">
        <p14:creationId xmlns:p14="http://schemas.microsoft.com/office/powerpoint/2010/main" val="383056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2</a:t>
            </a:fld>
            <a:endParaRPr lang="en-US"/>
          </a:p>
        </p:txBody>
      </p:sp>
    </p:spTree>
    <p:extLst>
      <p:ext uri="{BB962C8B-B14F-4D97-AF65-F5344CB8AC3E}">
        <p14:creationId xmlns:p14="http://schemas.microsoft.com/office/powerpoint/2010/main" val="3333676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20</a:t>
            </a:fld>
            <a:endParaRPr lang="en-US"/>
          </a:p>
        </p:txBody>
      </p:sp>
    </p:spTree>
    <p:extLst>
      <p:ext uri="{BB962C8B-B14F-4D97-AF65-F5344CB8AC3E}">
        <p14:creationId xmlns:p14="http://schemas.microsoft.com/office/powerpoint/2010/main" val="386629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Red Cross </a:t>
            </a:r>
            <a:r>
              <a:rPr lang="en-US" sz="1200" b="0" kern="1200" dirty="0" err="1" smtClean="0">
                <a:solidFill>
                  <a:schemeClr val="tx1"/>
                </a:solidFill>
                <a:effectLst/>
                <a:latin typeface="+mn-lt"/>
                <a:ea typeface="+mn-ea"/>
                <a:cs typeface="+mn-cs"/>
              </a:rPr>
              <a:t>Mangaia</a:t>
            </a:r>
            <a:r>
              <a:rPr lang="en-US" sz="1200" b="0" kern="1200" dirty="0" smtClean="0">
                <a:solidFill>
                  <a:schemeClr val="tx1"/>
                </a:solidFill>
                <a:effectLst/>
                <a:latin typeface="+mn-lt"/>
                <a:ea typeface="+mn-ea"/>
                <a:cs typeface="+mn-cs"/>
              </a:rPr>
              <a:t> Island branch, in the southernmost part of the Cook Islands, has been supporting community preparedness for the cyclone season. This has included </a:t>
            </a:r>
            <a:r>
              <a:rPr lang="en-US" sz="1200" b="0" kern="1200" dirty="0" err="1" smtClean="0">
                <a:solidFill>
                  <a:schemeClr val="tx1"/>
                </a:solidFill>
                <a:effectLst/>
                <a:latin typeface="+mn-lt"/>
                <a:ea typeface="+mn-ea"/>
                <a:cs typeface="+mn-cs"/>
              </a:rPr>
              <a:t>mobilising</a:t>
            </a:r>
            <a:r>
              <a:rPr lang="en-US" sz="1200" b="0" kern="1200" dirty="0" smtClean="0">
                <a:solidFill>
                  <a:schemeClr val="tx1"/>
                </a:solidFill>
                <a:effectLst/>
                <a:latin typeface="+mn-lt"/>
                <a:ea typeface="+mn-ea"/>
                <a:cs typeface="+mn-cs"/>
              </a:rPr>
              <a:t> volunteers to tie down roofs of houses and assisting in the interpretation of cyclone early warnings. Cook Islands Red Cross undertakes these activities in conjunction with local government and island chiefs. </a:t>
            </a:r>
            <a:endParaRPr lang="en-US" dirty="0" smtClean="0"/>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21</a:t>
            </a:fld>
            <a:endParaRPr lang="en-US"/>
          </a:p>
        </p:txBody>
      </p:sp>
    </p:spTree>
    <p:extLst>
      <p:ext uri="{BB962C8B-B14F-4D97-AF65-F5344CB8AC3E}">
        <p14:creationId xmlns:p14="http://schemas.microsoft.com/office/powerpoint/2010/main" val="2191024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Soil erosion, landslides and coastal erosion are a big problem for many communities in the Pacific, causing serious damage to infrastructure (such as houses, roads and airstrips) and livelihoods, and threatening food and water security. Cyclones, storms, flooding, very wet conditions and changes in sea levels can further increase the risk and intensity of erosion.</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ways that Pacific communities can reduce the risk and severity of erosion, both inland and on the coast. The</a:t>
            </a:r>
            <a:r>
              <a:rPr lang="en-US" sz="1200" kern="1200" baseline="0" dirty="0" smtClean="0">
                <a:solidFill>
                  <a:schemeClr val="tx1"/>
                </a:solidFill>
                <a:effectLst/>
                <a:latin typeface="+mn-lt"/>
                <a:ea typeface="+mn-ea"/>
                <a:cs typeface="+mn-cs"/>
              </a:rPr>
              <a:t> SPC-GIZ climate change program is working with communities on Pele Island in Vanuatu to </a:t>
            </a:r>
            <a:r>
              <a:rPr lang="en-US" sz="1200" kern="1200" dirty="0" smtClean="0">
                <a:solidFill>
                  <a:schemeClr val="tx1"/>
                </a:solidFill>
                <a:effectLst/>
                <a:latin typeface="+mn-lt"/>
                <a:ea typeface="+mn-ea"/>
                <a:cs typeface="+mn-cs"/>
              </a:rPr>
              <a:t>design and implement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community forest nursery intended to produce soil‐</a:t>
            </a:r>
            <a:r>
              <a:rPr lang="en-US" sz="1200" kern="1200" dirty="0" err="1" smtClean="0">
                <a:solidFill>
                  <a:schemeClr val="tx1"/>
                </a:solidFill>
                <a:effectLst/>
                <a:latin typeface="+mn-lt"/>
                <a:ea typeface="+mn-ea"/>
                <a:cs typeface="+mn-cs"/>
              </a:rPr>
              <a:t>stabilising</a:t>
            </a:r>
            <a:r>
              <a:rPr lang="en-US" sz="1200" kern="1200" dirty="0" smtClean="0">
                <a:solidFill>
                  <a:schemeClr val="tx1"/>
                </a:solidFill>
                <a:effectLst/>
                <a:latin typeface="+mn-lt"/>
                <a:ea typeface="+mn-ea"/>
                <a:cs typeface="+mn-cs"/>
              </a:rPr>
              <a:t> tree species to </a:t>
            </a:r>
            <a:r>
              <a:rPr lang="en-US" sz="1200" kern="1200" dirty="0" err="1" smtClean="0">
                <a:solidFill>
                  <a:schemeClr val="tx1"/>
                </a:solidFill>
                <a:effectLst/>
                <a:latin typeface="+mn-lt"/>
                <a:ea typeface="+mn-ea"/>
                <a:cs typeface="+mn-cs"/>
              </a:rPr>
              <a:t>minimise</a:t>
            </a:r>
            <a:r>
              <a:rPr lang="en-US" sz="1200" kern="1200" dirty="0" smtClean="0">
                <a:solidFill>
                  <a:schemeClr val="tx1"/>
                </a:solidFill>
                <a:effectLst/>
                <a:latin typeface="+mn-lt"/>
                <a:ea typeface="+mn-ea"/>
                <a:cs typeface="+mn-cs"/>
              </a:rPr>
              <a:t> erosion problems. This picture shows community </a:t>
            </a:r>
            <a:r>
              <a:rPr lang="en-US" sz="1200" kern="1200" smtClean="0">
                <a:solidFill>
                  <a:schemeClr val="tx1"/>
                </a:solidFill>
                <a:effectLst/>
                <a:latin typeface="+mn-lt"/>
                <a:ea typeface="+mn-ea"/>
                <a:cs typeface="+mn-cs"/>
              </a:rPr>
              <a:t>members on </a:t>
            </a:r>
            <a:r>
              <a:rPr lang="en-US" sz="1200" kern="1200" dirty="0" smtClean="0">
                <a:solidFill>
                  <a:schemeClr val="tx1"/>
                </a:solidFill>
                <a:effectLst/>
                <a:latin typeface="+mn-lt"/>
                <a:ea typeface="+mn-ea"/>
                <a:cs typeface="+mn-cs"/>
              </a:rPr>
              <a:t>Pele Island taking early action and re-vegetating a</a:t>
            </a:r>
            <a:r>
              <a:rPr lang="en-US" sz="1200" kern="1200" baseline="0" dirty="0" smtClean="0">
                <a:solidFill>
                  <a:schemeClr val="tx1"/>
                </a:solidFill>
                <a:effectLst/>
                <a:latin typeface="+mn-lt"/>
                <a:ea typeface="+mn-ea"/>
                <a:cs typeface="+mn-cs"/>
              </a:rPr>
              <a:t> hillside </a:t>
            </a:r>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vetiver</a:t>
            </a:r>
            <a:r>
              <a:rPr lang="en-US" sz="1200" kern="1200" dirty="0" smtClean="0">
                <a:solidFill>
                  <a:schemeClr val="tx1"/>
                </a:solidFill>
                <a:effectLst/>
                <a:latin typeface="+mn-lt"/>
                <a:ea typeface="+mn-ea"/>
                <a:cs typeface="+mn-cs"/>
              </a:rPr>
              <a:t> grass.</a:t>
            </a:r>
          </a:p>
          <a:p>
            <a:endParaRPr lang="en-US"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22</a:t>
            </a:fld>
            <a:endParaRPr lang="en-US"/>
          </a:p>
        </p:txBody>
      </p:sp>
    </p:spTree>
    <p:extLst>
      <p:ext uri="{BB962C8B-B14F-4D97-AF65-F5344CB8AC3E}">
        <p14:creationId xmlns:p14="http://schemas.microsoft.com/office/powerpoint/2010/main" val="2191024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regional office of International Federation of Red Cross and Red Crescent Societies in Suva, Fiji, uses regional seasonal climate updates and keeps a close eye on the status of El </a:t>
            </a:r>
            <a:r>
              <a:rPr lang="en-US" sz="1200" b="0" kern="1200" dirty="0" err="1" smtClean="0">
                <a:solidFill>
                  <a:schemeClr val="tx1"/>
                </a:solidFill>
                <a:effectLst/>
                <a:latin typeface="+mn-lt"/>
                <a:ea typeface="+mn-ea"/>
                <a:cs typeface="+mn-cs"/>
              </a:rPr>
              <a:t>Niño</a:t>
            </a:r>
            <a:r>
              <a:rPr lang="en-US" sz="1200" b="0" kern="1200" dirty="0" smtClean="0">
                <a:solidFill>
                  <a:schemeClr val="tx1"/>
                </a:solidFill>
                <a:effectLst/>
                <a:latin typeface="+mn-lt"/>
                <a:ea typeface="+mn-ea"/>
                <a:cs typeface="+mn-cs"/>
              </a:rPr>
              <a:t> and La </a:t>
            </a:r>
            <a:r>
              <a:rPr lang="en-US" sz="1200" b="0" kern="1200" dirty="0" err="1" smtClean="0">
                <a:solidFill>
                  <a:schemeClr val="tx1"/>
                </a:solidFill>
                <a:effectLst/>
                <a:latin typeface="+mn-lt"/>
                <a:ea typeface="+mn-ea"/>
                <a:cs typeface="+mn-cs"/>
              </a:rPr>
              <a:t>Niña</a:t>
            </a:r>
            <a:r>
              <a:rPr lang="en-US" sz="1200" b="0" kern="1200" dirty="0" smtClean="0">
                <a:solidFill>
                  <a:schemeClr val="tx1"/>
                </a:solidFill>
                <a:effectLst/>
                <a:latin typeface="+mn-lt"/>
                <a:ea typeface="+mn-ea"/>
                <a:cs typeface="+mn-cs"/>
              </a:rPr>
              <a:t> events as they develop. They link the potential low or high rainfall periods to specific actions that Red Cross National Societies can take at a national and community level. For example during the 2010–11 La </a:t>
            </a:r>
            <a:r>
              <a:rPr lang="en-US" sz="1200" b="0" kern="1200" dirty="0" err="1" smtClean="0">
                <a:solidFill>
                  <a:schemeClr val="tx1"/>
                </a:solidFill>
                <a:effectLst/>
                <a:latin typeface="+mn-lt"/>
                <a:ea typeface="+mn-ea"/>
                <a:cs typeface="+mn-cs"/>
              </a:rPr>
              <a:t>Niña</a:t>
            </a:r>
            <a:r>
              <a:rPr lang="en-US" sz="1200" b="0" kern="1200" dirty="0" smtClean="0">
                <a:solidFill>
                  <a:schemeClr val="tx1"/>
                </a:solidFill>
                <a:effectLst/>
                <a:latin typeface="+mn-lt"/>
                <a:ea typeface="+mn-ea"/>
                <a:cs typeface="+mn-cs"/>
              </a:rPr>
              <a:t> events, the Tuvalu Red Cross used information of probable dry conditions to trigger advisories on the best use of water in its regular radio </a:t>
            </a:r>
            <a:r>
              <a:rPr lang="en-US" sz="1200" b="0" kern="1200" dirty="0" err="1" smtClean="0">
                <a:solidFill>
                  <a:schemeClr val="tx1"/>
                </a:solidFill>
                <a:effectLst/>
                <a:latin typeface="+mn-lt"/>
                <a:ea typeface="+mn-ea"/>
                <a:cs typeface="+mn-cs"/>
              </a:rPr>
              <a:t>programme</a:t>
            </a:r>
            <a:r>
              <a:rPr lang="en-US" sz="1200" b="0" kern="1200" dirty="0" smtClean="0">
                <a:solidFill>
                  <a:schemeClr val="tx1"/>
                </a:solidFill>
                <a:effectLst/>
                <a:latin typeface="+mn-lt"/>
                <a:ea typeface="+mn-ea"/>
                <a:cs typeface="+mn-cs"/>
              </a:rPr>
              <a:t>, in conjunction with a hand-washing campaign to minimize </a:t>
            </a:r>
            <a:r>
              <a:rPr lang="en-US" sz="1200" b="0" kern="1200" dirty="0" err="1" smtClean="0">
                <a:solidFill>
                  <a:schemeClr val="tx1"/>
                </a:solidFill>
                <a:effectLst/>
                <a:latin typeface="+mn-lt"/>
                <a:ea typeface="+mn-ea"/>
                <a:cs typeface="+mn-cs"/>
              </a:rPr>
              <a:t>diarrhoea</a:t>
            </a:r>
            <a:r>
              <a:rPr lang="en-US" sz="1200" b="0" kern="1200" dirty="0" smtClean="0">
                <a:solidFill>
                  <a:schemeClr val="tx1"/>
                </a:solidFill>
                <a:effectLst/>
                <a:latin typeface="+mn-lt"/>
                <a:ea typeface="+mn-ea"/>
                <a:cs typeface="+mn-cs"/>
              </a:rPr>
              <a:t> outbreaks. The Tuvalu Red Cross has more recently worked in conjunction with the Tuvalu Meteorological Office to erect signs on Funafuti that have been used to educate school children about directions used in weather warnings. </a:t>
            </a:r>
            <a:endParaRPr lang="en-US" dirty="0" smtClean="0"/>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23</a:t>
            </a:fld>
            <a:endParaRPr lang="en-US"/>
          </a:p>
        </p:txBody>
      </p:sp>
    </p:spTree>
    <p:extLst>
      <p:ext uri="{BB962C8B-B14F-4D97-AF65-F5344CB8AC3E}">
        <p14:creationId xmlns:p14="http://schemas.microsoft.com/office/powerpoint/2010/main" val="2191024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Very wet or very dry conditions, along with extreme events like cyclones, can have serious impacts on food security. Food preservation is one early action that can</a:t>
            </a:r>
            <a:r>
              <a:rPr lang="en-US" sz="1200" kern="1200" baseline="0" dirty="0" smtClean="0">
                <a:solidFill>
                  <a:schemeClr val="tx1"/>
                </a:solidFill>
                <a:effectLst/>
                <a:latin typeface="+mn-lt"/>
                <a:ea typeface="+mn-ea"/>
                <a:cs typeface="+mn-cs"/>
              </a:rPr>
              <a:t> be taken </a:t>
            </a:r>
            <a:r>
              <a:rPr lang="en-US" sz="1200" kern="1200" dirty="0" smtClean="0">
                <a:solidFill>
                  <a:schemeClr val="tx1"/>
                </a:solidFill>
                <a:effectLst/>
                <a:latin typeface="+mn-lt"/>
                <a:ea typeface="+mn-ea"/>
                <a:cs typeface="+mn-cs"/>
              </a:rPr>
              <a:t>to prepare for times when there is little food available. There are many ways that different foods can be preserved. </a:t>
            </a:r>
            <a:endParaRPr lang="en-AU"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This picture</a:t>
            </a:r>
            <a:r>
              <a:rPr lang="en-US" sz="1200" kern="1200" baseline="0" dirty="0" smtClean="0">
                <a:solidFill>
                  <a:schemeClr val="tx1"/>
                </a:solidFill>
                <a:effectLst/>
                <a:latin typeface="+mn-lt"/>
                <a:ea typeface="+mn-ea"/>
                <a:cs typeface="+mn-cs"/>
              </a:rPr>
              <a:t> shows one of the</a:t>
            </a:r>
            <a:r>
              <a:rPr lang="en-US" sz="1200" kern="1200" dirty="0" smtClean="0">
                <a:solidFill>
                  <a:schemeClr val="tx1"/>
                </a:solidFill>
                <a:effectLst/>
                <a:latin typeface="+mn-lt"/>
                <a:ea typeface="+mn-ea"/>
                <a:cs typeface="+mn-cs"/>
              </a:rPr>
              <a:t> solar driers that have been developed</a:t>
            </a:r>
            <a:r>
              <a:rPr lang="en-US" sz="1200" kern="1200" baseline="0" dirty="0" smtClean="0">
                <a:solidFill>
                  <a:schemeClr val="tx1"/>
                </a:solidFill>
                <a:effectLst/>
                <a:latin typeface="+mn-lt"/>
                <a:ea typeface="+mn-ea"/>
                <a:cs typeface="+mn-cs"/>
              </a:rPr>
              <a:t> as part of the PACC Solomon Islands project. This prototype design, along with another ‘hybrid solar drier’ for use in cloudy conditions or bad weather, will</a:t>
            </a:r>
            <a:r>
              <a:rPr lang="en-US" sz="1200" kern="1200" dirty="0" smtClean="0">
                <a:solidFill>
                  <a:schemeClr val="tx1"/>
                </a:solidFill>
                <a:effectLst/>
                <a:latin typeface="+mn-lt"/>
                <a:ea typeface="+mn-ea"/>
                <a:cs typeface="+mn-cs"/>
              </a:rPr>
              <a:t> be replicated and used by communities to dry root crops for food processing. The processed cassava or root crops can then be stored and used later in times of food shortage or natural disasters.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5FAD0DA-5276-EB44-B0E2-298E12AA0108}" type="slidenum">
              <a:rPr lang="en-US" smtClean="0"/>
              <a:t>24</a:t>
            </a:fld>
            <a:endParaRPr lang="en-US"/>
          </a:p>
        </p:txBody>
      </p:sp>
    </p:spTree>
    <p:extLst>
      <p:ext uri="{BB962C8B-B14F-4D97-AF65-F5344CB8AC3E}">
        <p14:creationId xmlns:p14="http://schemas.microsoft.com/office/powerpoint/2010/main" val="2191024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In the northern division of </a:t>
            </a:r>
            <a:r>
              <a:rPr lang="en-US" sz="1200" b="0" kern="1200" dirty="0" err="1" smtClean="0">
                <a:solidFill>
                  <a:schemeClr val="tx1"/>
                </a:solidFill>
                <a:effectLst/>
                <a:latin typeface="+mn-lt"/>
                <a:ea typeface="+mn-ea"/>
                <a:cs typeface="+mn-cs"/>
              </a:rPr>
              <a:t>Viti</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Levu</a:t>
            </a:r>
            <a:r>
              <a:rPr lang="en-US" sz="1200" b="0" kern="1200" dirty="0" smtClean="0">
                <a:solidFill>
                  <a:schemeClr val="tx1"/>
                </a:solidFill>
                <a:effectLst/>
                <a:latin typeface="+mn-lt"/>
                <a:ea typeface="+mn-ea"/>
                <a:cs typeface="+mn-cs"/>
              </a:rPr>
              <a:t>, the Fiji Red Cross has been using participatory tools such as focus group discussions, mapping and transect walks to help communities identify hazards and create community profiles. These profiles are then used to identify community led projects to reduce risk and increase the safety of community members. </a:t>
            </a:r>
            <a:endParaRPr lang="en-US" dirty="0" smtClean="0"/>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25</a:t>
            </a:fld>
            <a:endParaRPr lang="en-US"/>
          </a:p>
        </p:txBody>
      </p:sp>
    </p:spTree>
    <p:extLst>
      <p:ext uri="{BB962C8B-B14F-4D97-AF65-F5344CB8AC3E}">
        <p14:creationId xmlns:p14="http://schemas.microsoft.com/office/powerpoint/2010/main" val="2191024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AD0DA-5276-EB44-B0E2-298E12AA0108}" type="slidenum">
              <a:rPr lang="en-US" smtClean="0"/>
              <a:t>26</a:t>
            </a:fld>
            <a:endParaRPr lang="en-US"/>
          </a:p>
        </p:txBody>
      </p:sp>
    </p:spTree>
    <p:extLst>
      <p:ext uri="{BB962C8B-B14F-4D97-AF65-F5344CB8AC3E}">
        <p14:creationId xmlns:p14="http://schemas.microsoft.com/office/powerpoint/2010/main" val="74858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dirty="0">
                <a:solidFill>
                  <a:schemeClr val="tx1">
                    <a:lumMod val="75000"/>
                    <a:lumOff val="25000"/>
                  </a:schemeClr>
                </a:solidFill>
                <a:latin typeface="Calibri" charset="0"/>
              </a:rPr>
              <a:t>Weather refers to atmospheric conditions such as temperature and rainfall over a short period of time – a few hours or a few days.  Weather changes from day to day and the changes are easy to </a:t>
            </a:r>
            <a:r>
              <a:rPr lang="en-AU" dirty="0" smtClean="0">
                <a:solidFill>
                  <a:schemeClr val="tx1">
                    <a:lumMod val="75000"/>
                    <a:lumOff val="25000"/>
                  </a:schemeClr>
                </a:solidFill>
                <a:latin typeface="Calibri" charset="0"/>
              </a:rPr>
              <a:t>see.</a:t>
            </a:r>
            <a:r>
              <a:rPr lang="en-AU" baseline="0" dirty="0" smtClean="0">
                <a:solidFill>
                  <a:schemeClr val="tx1">
                    <a:lumMod val="75000"/>
                    <a:lumOff val="25000"/>
                  </a:schemeClr>
                </a:solidFill>
                <a:latin typeface="Calibri" charset="0"/>
              </a:rPr>
              <a:t> </a:t>
            </a:r>
            <a:r>
              <a:rPr lang="en-AU" dirty="0" smtClean="0">
                <a:solidFill>
                  <a:schemeClr val="tx1">
                    <a:lumMod val="75000"/>
                    <a:lumOff val="25000"/>
                  </a:schemeClr>
                </a:solidFill>
                <a:latin typeface="Calibri" charset="0"/>
              </a:rPr>
              <a:t>Climate</a:t>
            </a:r>
            <a:r>
              <a:rPr lang="en-AU" dirty="0">
                <a:solidFill>
                  <a:schemeClr val="tx1">
                    <a:lumMod val="75000"/>
                    <a:lumOff val="25000"/>
                  </a:schemeClr>
                </a:solidFill>
                <a:latin typeface="Calibri" charset="0"/>
              </a:rPr>
              <a:t>, on the other hand, is the average pattern of weather for a particular place measured over a long period of time, usually at least 30 years. </a:t>
            </a:r>
            <a:r>
              <a:rPr lang="en-AU" dirty="0" smtClean="0">
                <a:solidFill>
                  <a:schemeClr val="tx1">
                    <a:lumMod val="75000"/>
                    <a:lumOff val="25000"/>
                  </a:schemeClr>
                </a:solidFill>
                <a:latin typeface="Calibri" charset="0"/>
              </a:rPr>
              <a:t>Changes </a:t>
            </a:r>
            <a:r>
              <a:rPr lang="en-AU" dirty="0">
                <a:solidFill>
                  <a:schemeClr val="tx1">
                    <a:lumMod val="75000"/>
                    <a:lumOff val="25000"/>
                  </a:schemeClr>
                </a:solidFill>
                <a:latin typeface="Calibri" charset="0"/>
              </a:rPr>
              <a:t>in climate are not easy to detect, they require careful measurement with special instruments over long periods of </a:t>
            </a:r>
            <a:r>
              <a:rPr lang="en-AU" dirty="0" smtClean="0">
                <a:solidFill>
                  <a:schemeClr val="tx1">
                    <a:lumMod val="75000"/>
                    <a:lumOff val="25000"/>
                  </a:schemeClr>
                </a:solidFill>
                <a:latin typeface="Calibri" charset="0"/>
              </a:rPr>
              <a:t>time.</a:t>
            </a:r>
            <a:r>
              <a:rPr lang="en-AU" baseline="0" dirty="0" smtClean="0">
                <a:solidFill>
                  <a:schemeClr val="tx1">
                    <a:lumMod val="75000"/>
                    <a:lumOff val="25000"/>
                  </a:schemeClr>
                </a:solidFill>
                <a:latin typeface="Calibri" charset="0"/>
              </a:rPr>
              <a:t> </a:t>
            </a:r>
            <a:r>
              <a:rPr lang="en-US" dirty="0" smtClean="0">
                <a:solidFill>
                  <a:schemeClr val="tx1">
                    <a:lumMod val="75000"/>
                    <a:lumOff val="25000"/>
                  </a:schemeClr>
                </a:solidFill>
                <a:latin typeface="Calibri" charset="0"/>
              </a:rPr>
              <a:t>One</a:t>
            </a:r>
            <a:r>
              <a:rPr lang="en-US" baseline="0" dirty="0" smtClean="0">
                <a:solidFill>
                  <a:schemeClr val="tx1">
                    <a:lumMod val="75000"/>
                    <a:lumOff val="25000"/>
                  </a:schemeClr>
                </a:solidFill>
                <a:latin typeface="Calibri" charset="0"/>
              </a:rPr>
              <a:t> easy way to remember the difference between climate and weather is by using the phrase </a:t>
            </a:r>
            <a:r>
              <a:rPr lang="en-AU" sz="1200" b="0" dirty="0" smtClean="0">
                <a:solidFill>
                  <a:schemeClr val="tx1">
                    <a:lumMod val="75000"/>
                    <a:lumOff val="25000"/>
                  </a:schemeClr>
                </a:solidFill>
                <a:latin typeface="Calibri" charset="0"/>
              </a:rPr>
              <a:t>‘Climate is what we expect. Weather is what we get!’</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339A1B-0AC8-5847-8419-6E7B8CCD962C}" type="slidenum">
              <a:rPr lang="en-029"/>
              <a:pPr eaLnBrk="1" hangingPunct="1"/>
              <a:t>3</a:t>
            </a:fld>
            <a:endParaRPr lang="en-029"/>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404040"/>
                </a:solidFill>
                <a:latin typeface="Calibri" charset="0"/>
              </a:rPr>
              <a:t>Climate </a:t>
            </a:r>
            <a:r>
              <a:rPr lang="en-US" dirty="0">
                <a:solidFill>
                  <a:srgbClr val="404040"/>
                </a:solidFill>
                <a:latin typeface="Calibri" charset="0"/>
              </a:rPr>
              <a:t>variability is </a:t>
            </a:r>
            <a:r>
              <a:rPr lang="en-US" dirty="0" smtClean="0">
                <a:solidFill>
                  <a:srgbClr val="404040"/>
                </a:solidFill>
                <a:latin typeface="Calibri" charset="0"/>
              </a:rPr>
              <a:t>variability that is due </a:t>
            </a:r>
            <a:r>
              <a:rPr lang="en-US" dirty="0">
                <a:solidFill>
                  <a:srgbClr val="404040"/>
                </a:solidFill>
                <a:latin typeface="Calibri" charset="0"/>
              </a:rPr>
              <a:t>to natural processes and </a:t>
            </a:r>
            <a:r>
              <a:rPr lang="en-US" dirty="0" smtClean="0">
                <a:solidFill>
                  <a:srgbClr val="404040"/>
                </a:solidFill>
                <a:latin typeface="Calibri" charset="0"/>
              </a:rPr>
              <a:t>feedbacks and can occur on monthly, yearly and decadal timeframes. </a:t>
            </a:r>
            <a:r>
              <a:rPr lang="en-US" dirty="0">
                <a:solidFill>
                  <a:srgbClr val="404040"/>
                </a:solidFill>
                <a:latin typeface="Calibri" charset="0"/>
              </a:rPr>
              <a:t>There are many features of the climate in the Pacific that influence this variability, including </a:t>
            </a:r>
            <a:r>
              <a:rPr lang="en-US" dirty="0" smtClean="0">
                <a:solidFill>
                  <a:srgbClr val="404040"/>
                </a:solidFill>
                <a:latin typeface="Calibri" charset="0"/>
              </a:rPr>
              <a:t>cloud meeting places like the </a:t>
            </a:r>
            <a:r>
              <a:rPr lang="en-US" dirty="0">
                <a:solidFill>
                  <a:srgbClr val="404040"/>
                </a:solidFill>
                <a:latin typeface="Calibri" charset="0"/>
              </a:rPr>
              <a:t>South Pacific Convergence Zone, the </a:t>
            </a:r>
            <a:r>
              <a:rPr lang="en-US" dirty="0" err="1">
                <a:solidFill>
                  <a:srgbClr val="404040"/>
                </a:solidFill>
                <a:latin typeface="Calibri" charset="0"/>
              </a:rPr>
              <a:t>Intertropical</a:t>
            </a:r>
            <a:r>
              <a:rPr lang="en-US" dirty="0">
                <a:solidFill>
                  <a:srgbClr val="404040"/>
                </a:solidFill>
                <a:latin typeface="Calibri" charset="0"/>
              </a:rPr>
              <a:t> Convergence Zone and the West Pacific Monsoon</a:t>
            </a:r>
            <a:r>
              <a:rPr lang="en-US" dirty="0" smtClean="0">
                <a:solidFill>
                  <a:srgbClr val="404040"/>
                </a:solidFill>
                <a:latin typeface="Calibri" charset="0"/>
              </a:rPr>
              <a:t>. The </a:t>
            </a:r>
            <a:r>
              <a:rPr lang="en-US" dirty="0">
                <a:solidFill>
                  <a:srgbClr val="404040"/>
                </a:solidFill>
                <a:latin typeface="Calibri" charset="0"/>
              </a:rPr>
              <a:t>main driver of climate variability in the Pacific region </a:t>
            </a:r>
            <a:r>
              <a:rPr lang="en-US" dirty="0" smtClean="0">
                <a:solidFill>
                  <a:srgbClr val="404040"/>
                </a:solidFill>
                <a:latin typeface="Calibri" charset="0"/>
              </a:rPr>
              <a:t>is the El Niño Southern</a:t>
            </a:r>
            <a:r>
              <a:rPr lang="en-US" baseline="0" dirty="0" smtClean="0">
                <a:solidFill>
                  <a:srgbClr val="404040"/>
                </a:solidFill>
                <a:latin typeface="Calibri" charset="0"/>
              </a:rPr>
              <a:t> Oscillation (ENSO) or the </a:t>
            </a:r>
            <a:r>
              <a:rPr lang="en-US" dirty="0" smtClean="0">
                <a:solidFill>
                  <a:srgbClr val="404040"/>
                </a:solidFill>
                <a:latin typeface="Calibri" charset="0"/>
              </a:rPr>
              <a:t>swing</a:t>
            </a:r>
            <a:r>
              <a:rPr lang="en-US" baseline="0" dirty="0" smtClean="0">
                <a:solidFill>
                  <a:srgbClr val="404040"/>
                </a:solidFill>
                <a:latin typeface="Calibri" charset="0"/>
              </a:rPr>
              <a:t> between El Niño, La Niña and neutral conditions.</a:t>
            </a:r>
            <a:r>
              <a:rPr lang="en-US" dirty="0" smtClean="0">
                <a:solidFill>
                  <a:srgbClr val="404040"/>
                </a:solidFill>
                <a:latin typeface="Calibri" charset="0"/>
              </a:rPr>
              <a:t> </a:t>
            </a:r>
          </a:p>
          <a:p>
            <a:endParaRPr lang="en-US" baseline="0" dirty="0" smtClean="0">
              <a:solidFill>
                <a:srgbClr val="404040"/>
              </a:solidFill>
              <a:latin typeface="Calibri" charset="0"/>
            </a:endParaRPr>
          </a:p>
          <a:p>
            <a:r>
              <a:rPr lang="en-US" sz="1200" kern="1200" dirty="0" smtClean="0">
                <a:solidFill>
                  <a:schemeClr val="tx1">
                    <a:lumMod val="75000"/>
                    <a:lumOff val="25000"/>
                  </a:schemeClr>
                </a:solidFill>
                <a:latin typeface="+mj-lt"/>
                <a:ea typeface="+mn-ea"/>
                <a:cs typeface="+mn-cs"/>
              </a:rPr>
              <a:t>Climate change is a long-term shift or trend in climate conditions (e.g. global warming) and can produce shifts in averages, extremes and variability of temperature, rainfall, sea level and other variables. Climate variability and climate change can occur independently, but also at the same time</a:t>
            </a:r>
            <a:r>
              <a:rPr lang="en-US" sz="1200" kern="1200" baseline="0" dirty="0" smtClean="0">
                <a:solidFill>
                  <a:schemeClr val="tx1">
                    <a:lumMod val="75000"/>
                    <a:lumOff val="25000"/>
                  </a:schemeClr>
                </a:solidFill>
                <a:latin typeface="+mj-lt"/>
                <a:ea typeface="+mn-ea"/>
                <a:cs typeface="+mn-cs"/>
              </a:rPr>
              <a:t> </a:t>
            </a:r>
            <a:r>
              <a:rPr lang="en-US" dirty="0" smtClean="0">
                <a:solidFill>
                  <a:schemeClr val="tx1">
                    <a:lumMod val="75000"/>
                    <a:lumOff val="25000"/>
                  </a:schemeClr>
                </a:solidFill>
                <a:latin typeface="+mj-lt"/>
              </a:rPr>
              <a:t>– </a:t>
            </a:r>
            <a:r>
              <a:rPr lang="en-US" dirty="0">
                <a:solidFill>
                  <a:schemeClr val="tx1">
                    <a:lumMod val="75000"/>
                    <a:lumOff val="25000"/>
                  </a:schemeClr>
                </a:solidFill>
                <a:latin typeface="+mj-lt"/>
              </a:rPr>
              <a:t>so while the climate is getting warmer there will still be variability in temperature with cool days and warm days – it</a:t>
            </a:r>
            <a:r>
              <a:rPr lang="fr-FR" dirty="0">
                <a:solidFill>
                  <a:schemeClr val="tx1">
                    <a:lumMod val="75000"/>
                    <a:lumOff val="25000"/>
                  </a:schemeClr>
                </a:solidFill>
                <a:latin typeface="+mj-lt"/>
              </a:rPr>
              <a:t>’</a:t>
            </a:r>
            <a:r>
              <a:rPr lang="en-US" altLang="ja-JP" dirty="0">
                <a:solidFill>
                  <a:schemeClr val="tx1">
                    <a:lumMod val="75000"/>
                    <a:lumOff val="25000"/>
                  </a:schemeClr>
                </a:solidFill>
                <a:latin typeface="+mj-lt"/>
              </a:rPr>
              <a:t>s the average climate that is getting warmer.</a:t>
            </a:r>
            <a:endParaRPr lang="en-US" dirty="0">
              <a:solidFill>
                <a:schemeClr val="tx1">
                  <a:lumMod val="75000"/>
                  <a:lumOff val="25000"/>
                </a:schemeClr>
              </a:solidFill>
              <a:latin typeface="+mj-lt"/>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9866A5-0540-0544-9B8D-22DF3C86D887}" type="slidenum">
              <a:rPr lang="en-029"/>
              <a:pPr eaLnBrk="1" hangingPunct="1"/>
              <a:t>4</a:t>
            </a:fld>
            <a:endParaRPr lang="en-029"/>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Times New Roman" charset="0"/>
              <a:buNone/>
            </a:pPr>
            <a:r>
              <a:rPr lang="en-AU" dirty="0">
                <a:solidFill>
                  <a:srgbClr val="404040"/>
                </a:solidFill>
                <a:latin typeface="Calibri" charset="0"/>
              </a:rPr>
              <a:t>One way to understand the difference between weather, climate variability and climate change is to think about how they operate on different time scales.</a:t>
            </a:r>
          </a:p>
          <a:p>
            <a:pPr>
              <a:buFont typeface="Times New Roman" charset="0"/>
              <a:buNone/>
            </a:pPr>
            <a:r>
              <a:rPr lang="en-AU" dirty="0">
                <a:solidFill>
                  <a:srgbClr val="404040"/>
                </a:solidFill>
                <a:latin typeface="Calibri" charset="0"/>
              </a:rPr>
              <a:t>The big arrow refers to different periods of time – days, months, years, decades and centuries. We can see here that weather refers to hours, days and maybe months; climate refers to months, years and decades and climate change refers to decades and centuries. Examples of weather are rain storms that might last one or two hours and tropical cyclones that may last days. Climate variability can be defined by climate patterns such as the </a:t>
            </a:r>
            <a:r>
              <a:rPr lang="en-AU" dirty="0" smtClean="0">
                <a:solidFill>
                  <a:srgbClr val="404040"/>
                </a:solidFill>
                <a:latin typeface="Calibri" charset="0"/>
              </a:rPr>
              <a:t>El</a:t>
            </a:r>
            <a:r>
              <a:rPr lang="en-AU" baseline="0" dirty="0" smtClean="0">
                <a:solidFill>
                  <a:srgbClr val="404040"/>
                </a:solidFill>
                <a:latin typeface="Calibri" charset="0"/>
              </a:rPr>
              <a:t> </a:t>
            </a:r>
            <a:r>
              <a:rPr lang="en-AU" dirty="0" smtClean="0">
                <a:solidFill>
                  <a:srgbClr val="404040"/>
                </a:solidFill>
                <a:latin typeface="Calibri" charset="0"/>
              </a:rPr>
              <a:t>Ni</a:t>
            </a:r>
            <a:r>
              <a:rPr lang="en-US" dirty="0" err="1" smtClean="0">
                <a:solidFill>
                  <a:srgbClr val="404040"/>
                </a:solidFill>
                <a:latin typeface="Calibri" charset="0"/>
              </a:rPr>
              <a:t>ño</a:t>
            </a:r>
            <a:r>
              <a:rPr lang="en-AU" dirty="0" smtClean="0">
                <a:solidFill>
                  <a:srgbClr val="404040"/>
                </a:solidFill>
                <a:latin typeface="Calibri" charset="0"/>
              </a:rPr>
              <a:t> and La Niña and </a:t>
            </a:r>
            <a:r>
              <a:rPr lang="en-AU" dirty="0">
                <a:solidFill>
                  <a:srgbClr val="404040"/>
                </a:solidFill>
                <a:latin typeface="Calibri" charset="0"/>
              </a:rPr>
              <a:t>climate change refers to things which happen over centuries, like global warming</a:t>
            </a:r>
            <a:r>
              <a:rPr lang="en-AU" dirty="0" smtClean="0">
                <a:solidFill>
                  <a:srgbClr val="404040"/>
                </a:solidFill>
                <a:latin typeface="Calibri" charset="0"/>
              </a:rPr>
              <a:t>.</a:t>
            </a:r>
            <a:endParaRPr lang="en-AU" dirty="0">
              <a:solidFill>
                <a:srgbClr val="404040"/>
              </a:solidFill>
              <a:latin typeface="Calibri"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50E0E7-6A63-224A-954C-B9CA2AD95B54}" type="slidenum">
              <a:rPr lang="en-029"/>
              <a:pPr eaLnBrk="1" hangingPunct="1"/>
              <a:t>5</a:t>
            </a:fld>
            <a:endParaRPr lang="en-029"/>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Forecasts can be available hours, days, weeks, months, or even decades in advance. For example,</a:t>
            </a:r>
            <a:r>
              <a:rPr lang="en-US" sz="1200" kern="1200" baseline="0" dirty="0" smtClean="0">
                <a:solidFill>
                  <a:schemeClr val="tx1"/>
                </a:solidFill>
                <a:latin typeface="+mn-lt"/>
                <a:ea typeface="+mn-ea"/>
                <a:cs typeface="+mn-cs"/>
              </a:rPr>
              <a:t> t</a:t>
            </a:r>
            <a:r>
              <a:rPr lang="en-US" sz="1200" kern="1200" dirty="0" smtClean="0">
                <a:solidFill>
                  <a:schemeClr val="tx1"/>
                </a:solidFill>
                <a:effectLst/>
                <a:latin typeface="+mn-lt"/>
                <a:ea typeface="+mn-ea"/>
                <a:cs typeface="+mn-cs"/>
              </a:rPr>
              <a:t>he Vanuatu Meteorology</a:t>
            </a:r>
            <a:r>
              <a:rPr lang="en-US" sz="1200" kern="1200" baseline="0" dirty="0" smtClean="0">
                <a:solidFill>
                  <a:schemeClr val="tx1"/>
                </a:solidFill>
                <a:effectLst/>
                <a:latin typeface="+mn-lt"/>
                <a:ea typeface="+mn-ea"/>
                <a:cs typeface="+mn-cs"/>
              </a:rPr>
              <a:t> and Geo-hazard Department</a:t>
            </a:r>
            <a:r>
              <a:rPr lang="en-US" sz="1200" kern="1200" dirty="0" smtClean="0">
                <a:solidFill>
                  <a:schemeClr val="tx1"/>
                </a:solidFill>
                <a:effectLst/>
                <a:latin typeface="+mn-lt"/>
                <a:ea typeface="+mn-ea"/>
                <a:cs typeface="+mn-cs"/>
              </a:rPr>
              <a:t> could release a severe weather warning for the next</a:t>
            </a:r>
            <a:r>
              <a:rPr lang="en-US" sz="1200" kern="1200" baseline="0" dirty="0" smtClean="0">
                <a:solidFill>
                  <a:schemeClr val="tx1"/>
                </a:solidFill>
                <a:effectLst/>
                <a:latin typeface="+mn-lt"/>
                <a:ea typeface="+mn-ea"/>
                <a:cs typeface="+mn-cs"/>
              </a:rPr>
              <a:t> 24 hours</a:t>
            </a:r>
            <a:r>
              <a:rPr lang="en-US" sz="1200" kern="1200" dirty="0" smtClean="0">
                <a:solidFill>
                  <a:schemeClr val="tx1"/>
                </a:solidFill>
                <a:effectLst/>
                <a:latin typeface="+mn-lt"/>
                <a:ea typeface="+mn-ea"/>
                <a:cs typeface="+mn-cs"/>
              </a:rPr>
              <a:t>, forecasting winds of 40 to 50km an hour and very heavy rainfall with a chance of flooding in some areas</a:t>
            </a:r>
            <a:r>
              <a:rPr lang="en-US" sz="1200" kern="1200" baseline="0" dirty="0" smtClean="0">
                <a:solidFill>
                  <a:schemeClr val="tx1"/>
                </a:solidFill>
                <a:effectLst/>
                <a:latin typeface="+mn-lt"/>
                <a:ea typeface="+mn-ea"/>
                <a:cs typeface="+mn-cs"/>
              </a:rPr>
              <a:t> or they could issue a seasonal forecast, predicting </a:t>
            </a: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strong</a:t>
            </a:r>
            <a:r>
              <a:rPr lang="en-US" sz="1200" kern="1200" dirty="0" smtClean="0">
                <a:solidFill>
                  <a:schemeClr val="tx1"/>
                </a:solidFill>
                <a:effectLst/>
                <a:latin typeface="+mn-lt"/>
                <a:ea typeface="+mn-ea"/>
                <a:cs typeface="+mn-cs"/>
              </a:rPr>
              <a:t> El Niño in the Pacific</a:t>
            </a:r>
            <a:r>
              <a:rPr lang="en-US" sz="1200" kern="1200" baseline="0" dirty="0" smtClean="0">
                <a:solidFill>
                  <a:schemeClr val="tx1"/>
                </a:solidFill>
                <a:effectLst/>
                <a:latin typeface="+mn-lt"/>
                <a:ea typeface="+mn-ea"/>
                <a:cs typeface="+mn-cs"/>
              </a:rPr>
              <a:t> and forecasting b</a:t>
            </a:r>
            <a:r>
              <a:rPr lang="en-US" sz="1200" kern="1200" dirty="0" smtClean="0">
                <a:solidFill>
                  <a:schemeClr val="tx1"/>
                </a:solidFill>
                <a:effectLst/>
                <a:latin typeface="+mn-lt"/>
                <a:ea typeface="+mn-ea"/>
                <a:cs typeface="+mn-cs"/>
              </a:rPr>
              <a:t>elow average rainfall in Vanuatu</a:t>
            </a:r>
            <a:r>
              <a:rPr lang="en-US" sz="1200" kern="1200" baseline="0" dirty="0" smtClean="0">
                <a:solidFill>
                  <a:schemeClr val="tx1"/>
                </a:solidFill>
                <a:effectLst/>
                <a:latin typeface="+mn-lt"/>
                <a:ea typeface="+mn-ea"/>
                <a:cs typeface="+mn-cs"/>
              </a:rPr>
              <a:t> over the</a:t>
            </a:r>
            <a:r>
              <a:rPr lang="en-US" sz="1200" kern="1200" dirty="0" smtClean="0">
                <a:solidFill>
                  <a:schemeClr val="tx1"/>
                </a:solidFill>
                <a:effectLst/>
                <a:latin typeface="+mn-lt"/>
                <a:ea typeface="+mn-ea"/>
                <a:cs typeface="+mn-cs"/>
              </a:rPr>
              <a:t> coming three months.</a:t>
            </a: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FAD0DA-5276-EB44-B0E2-298E12AA0108}" type="slidenum">
              <a:rPr lang="en-US" smtClean="0"/>
              <a:t>6</a:t>
            </a:fld>
            <a:endParaRPr lang="en-US"/>
          </a:p>
        </p:txBody>
      </p:sp>
    </p:spTree>
    <p:extLst>
      <p:ext uri="{BB962C8B-B14F-4D97-AF65-F5344CB8AC3E}">
        <p14:creationId xmlns:p14="http://schemas.microsoft.com/office/powerpoint/2010/main" val="145176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cs typeface="ＭＳ Ｐゴシック" charset="0"/>
              </a:defRPr>
            </a:lvl1pPr>
            <a:lvl2pPr marL="742950" indent="-28575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2pPr>
            <a:lvl3pPr marL="11430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3pPr>
            <a:lvl4pPr marL="16002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4pPr>
            <a:lvl5pPr marL="2057400" indent="-228600" defTabSz="877888" eaLnBrk="0" hangingPunct="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5pPr>
            <a:lvl6pPr marL="25146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6pPr>
            <a:lvl7pPr marL="29718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7pPr>
            <a:lvl8pPr marL="34290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8pPr>
            <a:lvl9pPr marL="3886200" indent="-228600" algn="ctr" defTabSz="877888" eaLnBrk="0" fontAlgn="base" hangingPunct="0">
              <a:spcBef>
                <a:spcPct val="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700">
                <a:solidFill>
                  <a:schemeClr val="tx1"/>
                </a:solidFill>
                <a:latin typeface="Times New Roman" charset="0"/>
                <a:ea typeface="ＭＳ Ｐゴシック" charset="0"/>
              </a:defRPr>
            </a:lvl9pPr>
          </a:lstStyle>
          <a:p>
            <a:pPr eaLnBrk="1" hangingPunct="1"/>
            <a:fld id="{4E1C2CB4-014E-6C45-AF91-9E1CE678F65E}" type="slidenum">
              <a:rPr lang="en-GB" sz="1100" b="1">
                <a:solidFill>
                  <a:srgbClr val="000000"/>
                </a:solidFill>
              </a:rPr>
              <a:pPr eaLnBrk="1" hangingPunct="1"/>
              <a:t>7</a:t>
            </a:fld>
            <a:endParaRPr lang="en-GB" sz="1100" b="1">
              <a:solidFill>
                <a:srgbClr val="000000"/>
              </a:solidFill>
            </a:endParaRPr>
          </a:p>
        </p:txBody>
      </p:sp>
      <p:sp>
        <p:nvSpPr>
          <p:cNvPr id="22531" name="Rectangle 1"/>
          <p:cNvSpPr>
            <a:spLocks noGrp="1" noRot="1" noChangeAspect="1" noChangeArrowheads="1" noTextEdit="1"/>
          </p:cNvSpPr>
          <p:nvPr>
            <p:ph type="sldImg"/>
          </p:nvPr>
        </p:nvSpPr>
        <p:spPr>
          <a:solidFill>
            <a:srgbClr val="FFFFFF"/>
          </a:solidFill>
          <a:ln/>
        </p:spPr>
      </p:sp>
      <p:sp>
        <p:nvSpPr>
          <p:cNvPr id="22532" name="Text Box 2"/>
          <p:cNvSpPr>
            <a:spLocks noGrp="1" noChangeArrowheads="1"/>
          </p:cNvSpPr>
          <p:nvPr>
            <p:ph type="body" idx="1"/>
          </p:nvPr>
        </p:nvSpPr>
        <p:spPr>
          <a:xfrm>
            <a:off x="914400" y="4373563"/>
            <a:ext cx="5027613"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388"/>
              </a:spcBef>
              <a:spcAft>
                <a:spcPts val="0"/>
              </a:spcAft>
              <a:buClrTx/>
              <a:buSzTx/>
              <a:buFontTx/>
              <a:buNone/>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a:pPr>
            <a:r>
              <a:rPr lang="en-US" sz="1200" kern="1200" dirty="0" smtClean="0">
                <a:solidFill>
                  <a:schemeClr val="tx1"/>
                </a:solidFill>
                <a:effectLst/>
                <a:latin typeface="+mn-lt"/>
                <a:ea typeface="+mn-ea"/>
                <a:cs typeface="+mn-cs"/>
              </a:rPr>
              <a:t>Climate and weather information is an important tool that we can use when taking action to prepare for extreme events. We can use information and forecasts across different time scales.</a:t>
            </a:r>
            <a:r>
              <a:rPr lang="en-A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Longer lead-time forecasts can only tell you if there is an increased risk, but at the same time, they give you much more time to prepare and reduce risk. Shorter lead-time forecasts can give you more specifics in terms of where and when an extreme might occur, but you will have much less time to prepare and reduce risk.</a:t>
            </a:r>
            <a:r>
              <a:rPr lang="en-US" sz="1200" kern="1200" baseline="0" dirty="0" smtClean="0">
                <a:solidFill>
                  <a:schemeClr val="tx1"/>
                </a:solidFill>
                <a:effectLst/>
                <a:latin typeface="+mn-lt"/>
                <a:ea typeface="+mn-ea"/>
                <a:cs typeface="+mn-cs"/>
              </a:rPr>
              <a:t> </a:t>
            </a:r>
            <a:r>
              <a:rPr lang="en-US" sz="1200" dirty="0" smtClean="0"/>
              <a:t>Different actions may</a:t>
            </a:r>
            <a:r>
              <a:rPr lang="en-US" sz="1200" baseline="0" dirty="0" smtClean="0"/>
              <a:t> be more</a:t>
            </a:r>
            <a:r>
              <a:rPr lang="en-US" sz="1200" dirty="0" smtClean="0"/>
              <a:t> appropriate for different time scales.</a:t>
            </a:r>
            <a:endParaRPr lang="en-AU" sz="1200" kern="1200" dirty="0" smtClean="0">
              <a:solidFill>
                <a:schemeClr val="tx1"/>
              </a:solidFill>
              <a:latin typeface="+mn-lt"/>
              <a:ea typeface="+mn-ea"/>
              <a:cs typeface="+mn-cs"/>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US" b="1"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charset="-128"/>
                <a:cs typeface="+mn-cs"/>
              </a:rPr>
              <a:t>We</a:t>
            </a:r>
            <a:r>
              <a:rPr lang="en-US" sz="1200" kern="1200" baseline="0" dirty="0" smtClean="0">
                <a:solidFill>
                  <a:schemeClr val="tx1"/>
                </a:solidFill>
                <a:latin typeface="+mn-lt"/>
                <a:ea typeface="ＭＳ Ｐゴシック" charset="-128"/>
                <a:cs typeface="+mn-cs"/>
              </a:rPr>
              <a:t> can use c</a:t>
            </a:r>
            <a:r>
              <a:rPr lang="en-US" sz="1200" kern="1200" dirty="0" smtClean="0">
                <a:solidFill>
                  <a:schemeClr val="tx1"/>
                </a:solidFill>
                <a:latin typeface="+mn-lt"/>
                <a:ea typeface="ＭＳ Ｐゴシック" charset="-128"/>
                <a:cs typeface="+mn-cs"/>
              </a:rPr>
              <a:t>limate and weather information to help us anticipate and prepare for changing risks due to extreme events or disasters.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Early warning, early action is about taking smart action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making use of climate and weather information before a disaster or extreme event strikes. Early warning</a:t>
            </a:r>
            <a:r>
              <a:rPr lang="en-US" sz="1200" kern="1200" baseline="0" dirty="0" smtClean="0">
                <a:solidFill>
                  <a:schemeClr val="tx1"/>
                </a:solidFill>
                <a:latin typeface="+mn-lt"/>
                <a:ea typeface="+mn-ea"/>
                <a:cs typeface="+mn-cs"/>
              </a:rPr>
              <a:t> early action is about</a:t>
            </a:r>
            <a:r>
              <a:rPr lang="en-US" sz="1200" kern="1200" dirty="0" smtClean="0">
                <a:solidFill>
                  <a:schemeClr val="tx1"/>
                </a:solidFill>
                <a:latin typeface="+mn-lt"/>
                <a:ea typeface="+mn-ea"/>
                <a:cs typeface="+mn-cs"/>
              </a:rPr>
              <a:t> acting sooner than you would if</a:t>
            </a:r>
            <a:r>
              <a:rPr lang="en-US" sz="1200" kern="1200" baseline="0" dirty="0" smtClean="0">
                <a:solidFill>
                  <a:schemeClr val="tx1"/>
                </a:solidFill>
                <a:latin typeface="+mn-lt"/>
                <a:ea typeface="+mn-ea"/>
                <a:cs typeface="+mn-cs"/>
              </a:rPr>
              <a:t> you didn’t have this information. It is important to understand what is happening to the climate around you and what is likely to happen in the future.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FAD0DA-5276-EB44-B0E2-298E12AA0108}" type="slidenum">
              <a:rPr lang="en-US" smtClean="0"/>
              <a:t>8</a:t>
            </a:fld>
            <a:endParaRPr lang="en-US"/>
          </a:p>
        </p:txBody>
      </p:sp>
    </p:spTree>
    <p:extLst>
      <p:ext uri="{BB962C8B-B14F-4D97-AF65-F5344CB8AC3E}">
        <p14:creationId xmlns:p14="http://schemas.microsoft.com/office/powerpoint/2010/main" val="341930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
                <a:srgbClr val="99CCFF"/>
              </a:buClr>
              <a:buSzTx/>
              <a:buFontTx/>
              <a:buNone/>
              <a:tabLst/>
              <a:defRPr/>
            </a:pPr>
            <a:r>
              <a:rPr lang="en-US" baseline="0" dirty="0" smtClean="0">
                <a:solidFill>
                  <a:srgbClr val="404040"/>
                </a:solidFill>
                <a:latin typeface="Calibri" charset="0"/>
              </a:rPr>
              <a:t>The climate has an impact on all of our lives in the Pacific and our climate is changing. Scientists have been measuring the ways that t</a:t>
            </a:r>
            <a:r>
              <a:rPr lang="en-US" dirty="0" smtClean="0">
                <a:solidFill>
                  <a:srgbClr val="404040"/>
                </a:solidFill>
                <a:latin typeface="Calibri" charset="0"/>
              </a:rPr>
              <a:t>he </a:t>
            </a:r>
            <a:r>
              <a:rPr lang="en-US" dirty="0">
                <a:solidFill>
                  <a:srgbClr val="404040"/>
                </a:solidFill>
                <a:latin typeface="Calibri" charset="0"/>
              </a:rPr>
              <a:t>climate has changed across the </a:t>
            </a:r>
            <a:r>
              <a:rPr lang="en-US" dirty="0" smtClean="0">
                <a:solidFill>
                  <a:srgbClr val="404040"/>
                </a:solidFill>
                <a:latin typeface="Calibri" charset="0"/>
              </a:rPr>
              <a:t>Pacific.</a:t>
            </a:r>
            <a:r>
              <a:rPr lang="en-US" baseline="0" dirty="0" smtClean="0">
                <a:solidFill>
                  <a:srgbClr val="404040"/>
                </a:solidFill>
                <a:latin typeface="Calibri" charset="0"/>
              </a:rPr>
              <a:t> W</a:t>
            </a:r>
            <a:r>
              <a:rPr lang="en-US" dirty="0" smtClean="0">
                <a:solidFill>
                  <a:srgbClr val="404040"/>
                </a:solidFill>
                <a:latin typeface="Calibri" charset="0"/>
              </a:rPr>
              <a:t>hile </a:t>
            </a:r>
            <a:r>
              <a:rPr lang="en-US" dirty="0">
                <a:solidFill>
                  <a:srgbClr val="404040"/>
                </a:solidFill>
                <a:latin typeface="Calibri" charset="0"/>
              </a:rPr>
              <a:t>there is considerable variation from country to country, there are some general similarities </a:t>
            </a:r>
            <a:r>
              <a:rPr lang="en-US" dirty="0" smtClean="0">
                <a:solidFill>
                  <a:srgbClr val="404040"/>
                </a:solidFill>
                <a:latin typeface="Calibri" charset="0"/>
              </a:rPr>
              <a:t>in the changes</a:t>
            </a:r>
            <a:r>
              <a:rPr lang="en-US" baseline="0" dirty="0" smtClean="0">
                <a:solidFill>
                  <a:srgbClr val="404040"/>
                </a:solidFill>
                <a:latin typeface="Calibri" charset="0"/>
              </a:rPr>
              <a:t> taking place </a:t>
            </a:r>
            <a:r>
              <a:rPr lang="en-US" dirty="0" smtClean="0">
                <a:solidFill>
                  <a:srgbClr val="404040"/>
                </a:solidFill>
                <a:latin typeface="Calibri" charset="0"/>
              </a:rPr>
              <a:t>across </a:t>
            </a:r>
            <a:r>
              <a:rPr lang="en-US" dirty="0">
                <a:solidFill>
                  <a:srgbClr val="404040"/>
                </a:solidFill>
                <a:latin typeface="Calibri" charset="0"/>
              </a:rPr>
              <a:t>the </a:t>
            </a:r>
            <a:r>
              <a:rPr lang="en-US" dirty="0" smtClean="0">
                <a:solidFill>
                  <a:srgbClr val="404040"/>
                </a:solidFill>
                <a:latin typeface="Calibri" charset="0"/>
              </a:rPr>
              <a:t>region.</a:t>
            </a:r>
            <a:r>
              <a:rPr lang="en-US" baseline="0" dirty="0" smtClean="0">
                <a:solidFill>
                  <a:srgbClr val="404040"/>
                </a:solidFill>
                <a:latin typeface="Calibri" charset="0"/>
              </a:rPr>
              <a:t> </a:t>
            </a:r>
            <a:r>
              <a:rPr lang="en-US" dirty="0" smtClean="0">
                <a:solidFill>
                  <a:srgbClr val="404040"/>
                </a:solidFill>
                <a:latin typeface="Calibri" charset="0"/>
              </a:rPr>
              <a:t>Temperature </a:t>
            </a:r>
            <a:r>
              <a:rPr lang="en-US" dirty="0">
                <a:solidFill>
                  <a:srgbClr val="404040"/>
                </a:solidFill>
                <a:latin typeface="Calibri" charset="0"/>
              </a:rPr>
              <a:t>has warmed at all locations in the Pacific with Pacific island annual temperature trends ranging between 0.1 to 0.2 °</a:t>
            </a:r>
            <a:r>
              <a:rPr lang="en-US" dirty="0" smtClean="0">
                <a:solidFill>
                  <a:srgbClr val="404040"/>
                </a:solidFill>
                <a:latin typeface="Calibri" charset="0"/>
              </a:rPr>
              <a:t>C</a:t>
            </a:r>
            <a:r>
              <a:rPr lang="en-US" baseline="0" dirty="0" smtClean="0">
                <a:solidFill>
                  <a:srgbClr val="404040"/>
                </a:solidFill>
                <a:latin typeface="Calibri" charset="0"/>
              </a:rPr>
              <a:t> per </a:t>
            </a:r>
            <a:r>
              <a:rPr lang="en-US" dirty="0" smtClean="0">
                <a:solidFill>
                  <a:srgbClr val="404040"/>
                </a:solidFill>
                <a:latin typeface="Calibri" charset="0"/>
              </a:rPr>
              <a:t>decade between</a:t>
            </a:r>
            <a:r>
              <a:rPr lang="en-US" baseline="0" dirty="0" smtClean="0">
                <a:solidFill>
                  <a:srgbClr val="404040"/>
                </a:solidFill>
                <a:latin typeface="Calibri" charset="0"/>
              </a:rPr>
              <a:t> </a:t>
            </a:r>
            <a:r>
              <a:rPr lang="en-US" dirty="0" smtClean="0">
                <a:solidFill>
                  <a:srgbClr val="404040"/>
                </a:solidFill>
                <a:latin typeface="Calibri" charset="0"/>
              </a:rPr>
              <a:t>1960</a:t>
            </a:r>
            <a:r>
              <a:rPr lang="en-US" baseline="0" dirty="0" smtClean="0">
                <a:solidFill>
                  <a:srgbClr val="404040"/>
                </a:solidFill>
                <a:latin typeface="Calibri" charset="0"/>
              </a:rPr>
              <a:t> and </a:t>
            </a:r>
            <a:r>
              <a:rPr lang="en-US" dirty="0" smtClean="0">
                <a:solidFill>
                  <a:srgbClr val="404040"/>
                </a:solidFill>
                <a:latin typeface="Calibri" charset="0"/>
              </a:rPr>
              <a:t>2009. </a:t>
            </a:r>
            <a:r>
              <a:rPr lang="en-US" sz="1200" kern="1200" dirty="0" smtClean="0">
                <a:solidFill>
                  <a:srgbClr val="404040"/>
                </a:solidFill>
                <a:latin typeface="+mn-lt"/>
                <a:ea typeface="+mn-ea"/>
                <a:cs typeface="+mn-cs"/>
              </a:rPr>
              <a:t>Rainfall across the region has increased and decreased in response to natural climate variability, such as opposite rainfall variations to the north-east and south-west of the South Pacific Convergence Zone due to natural decadal climate variability</a:t>
            </a:r>
            <a:r>
              <a:rPr lang="en-US" dirty="0" smtClean="0">
                <a:solidFill>
                  <a:srgbClr val="404040"/>
                </a:solidFill>
                <a:latin typeface="Calibri" charset="0"/>
              </a:rPr>
              <a:t>.</a:t>
            </a:r>
            <a:r>
              <a:rPr lang="en-US" baseline="0" dirty="0" smtClean="0">
                <a:solidFill>
                  <a:srgbClr val="404040"/>
                </a:solidFill>
                <a:latin typeface="Calibri" charset="0"/>
              </a:rPr>
              <a:t> </a:t>
            </a:r>
            <a:r>
              <a:rPr lang="en-US" dirty="0" smtClean="0">
                <a:solidFill>
                  <a:srgbClr val="404040"/>
                </a:solidFill>
                <a:latin typeface="Calibri" charset="0"/>
              </a:rPr>
              <a:t>There </a:t>
            </a:r>
            <a:r>
              <a:rPr lang="en-US" dirty="0">
                <a:solidFill>
                  <a:srgbClr val="404040"/>
                </a:solidFill>
                <a:latin typeface="Calibri" charset="0"/>
              </a:rPr>
              <a:t>have been </a:t>
            </a:r>
            <a:r>
              <a:rPr lang="en-US" dirty="0" smtClean="0">
                <a:solidFill>
                  <a:srgbClr val="404040"/>
                </a:solidFill>
                <a:latin typeface="Calibri" charset="0"/>
              </a:rPr>
              <a:t>big </a:t>
            </a:r>
            <a:r>
              <a:rPr lang="en-US" dirty="0">
                <a:solidFill>
                  <a:srgbClr val="404040"/>
                </a:solidFill>
                <a:latin typeface="Calibri" charset="0"/>
              </a:rPr>
              <a:t>changes to </a:t>
            </a:r>
            <a:r>
              <a:rPr lang="en-US" dirty="0" smtClean="0">
                <a:solidFill>
                  <a:srgbClr val="404040"/>
                </a:solidFill>
                <a:latin typeface="Calibri" charset="0"/>
              </a:rPr>
              <a:t>our oceans too.</a:t>
            </a:r>
            <a:r>
              <a:rPr lang="en-US" baseline="0" dirty="0" smtClean="0">
                <a:solidFill>
                  <a:srgbClr val="404040"/>
                </a:solidFill>
                <a:latin typeface="Calibri" charset="0"/>
              </a:rPr>
              <a:t> </a:t>
            </a:r>
            <a:r>
              <a:rPr lang="en-US" dirty="0" smtClean="0">
                <a:solidFill>
                  <a:srgbClr val="404040"/>
                </a:solidFill>
                <a:latin typeface="Calibri" charset="0"/>
              </a:rPr>
              <a:t>Sea level has risen, however there are differences across the region.</a:t>
            </a:r>
            <a:r>
              <a:rPr lang="en-US" baseline="0" dirty="0" smtClean="0">
                <a:solidFill>
                  <a:srgbClr val="404040"/>
                </a:solidFill>
                <a:latin typeface="Calibri" charset="0"/>
              </a:rPr>
              <a:t> Ocean </a:t>
            </a:r>
            <a:r>
              <a:rPr lang="en-US" dirty="0" smtClean="0">
                <a:solidFill>
                  <a:srgbClr val="404040"/>
                </a:solidFill>
                <a:latin typeface="Calibri" charset="0"/>
              </a:rPr>
              <a:t>acidification has</a:t>
            </a:r>
            <a:r>
              <a:rPr lang="en-US" baseline="0" dirty="0" smtClean="0">
                <a:solidFill>
                  <a:srgbClr val="404040"/>
                </a:solidFill>
                <a:latin typeface="Calibri" charset="0"/>
              </a:rPr>
              <a:t> </a:t>
            </a:r>
            <a:r>
              <a:rPr lang="en-US" dirty="0" smtClean="0">
                <a:solidFill>
                  <a:srgbClr val="404040"/>
                </a:solidFill>
                <a:latin typeface="Calibri" charset="0"/>
              </a:rPr>
              <a:t>increased </a:t>
            </a:r>
            <a:r>
              <a:rPr lang="en-US" dirty="0">
                <a:solidFill>
                  <a:srgbClr val="404040"/>
                </a:solidFill>
                <a:latin typeface="Calibri" charset="0"/>
              </a:rPr>
              <a:t>across the </a:t>
            </a:r>
            <a:r>
              <a:rPr lang="en-US" dirty="0" smtClean="0">
                <a:solidFill>
                  <a:srgbClr val="404040"/>
                </a:solidFill>
                <a:latin typeface="Calibri" charset="0"/>
              </a:rPr>
              <a:t>Pacific, </a:t>
            </a:r>
            <a:r>
              <a:rPr lang="en-US" baseline="0" dirty="0" smtClean="0">
                <a:solidFill>
                  <a:srgbClr val="404040"/>
                </a:solidFill>
                <a:latin typeface="Calibri" charset="0"/>
              </a:rPr>
              <a:t>Ocean acidification happens as the ocean absorbs more and more carbon dioxide. As our seas become more acidic, our coral reef ecosystems are threatened. </a:t>
            </a:r>
            <a:endParaRPr lang="en-US" dirty="0">
              <a:solidFill>
                <a:srgbClr val="404040"/>
              </a:solidFill>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3E8242-D40C-3245-A0F1-2390020A5413}" type="slidenum">
              <a:rPr lang="en-029" sz="1200">
                <a:cs typeface="MS PGothic" charset="0"/>
              </a:rPr>
              <a:pPr eaLnBrk="1" hangingPunct="1"/>
              <a:t>9</a:t>
            </a:fld>
            <a:endParaRPr lang="en-029" sz="120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t>17/06/13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187747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t>17/06/13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327480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t>17/06/13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290807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114975456"/>
      </p:ext>
    </p:extLst>
  </p:cSld>
  <p:clrMapOvr>
    <a:masterClrMapping/>
  </p:clrMapOvr>
  <p:transition xmlns:p14="http://schemas.microsoft.com/office/powerpoint/2010/mai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000032306"/>
      </p:ext>
    </p:extLst>
  </p:cSld>
  <p:clrMapOvr>
    <a:masterClrMapping/>
  </p:clrMapOvr>
  <p:transition xmlns:p14="http://schemas.microsoft.com/office/powerpoint/2010/mai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386248629"/>
      </p:ext>
    </p:extLst>
  </p:cSld>
  <p:clrMapOvr>
    <a:masterClrMapping/>
  </p:clrMapOvr>
  <p:transition xmlns:p14="http://schemas.microsoft.com/office/powerpoint/2010/mai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60338"/>
            <a:ext cx="8229600" cy="830262"/>
          </a:xfrm>
          <a:prstGeom prst="rect">
            <a:avLst/>
          </a:prstGeom>
        </p:spPr>
        <p:txBody>
          <a:bodyPr rtlCol="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414485524"/>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DEDEEE1C-47F3-2148-AC6A-0B4C05F0F25D}" type="datetimeFigureOut">
              <a:rPr lang="en-US" smtClean="0"/>
              <a:t>17/06/13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279457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DEDEEE1C-47F3-2148-AC6A-0B4C05F0F25D}" type="datetimeFigureOut">
              <a:rPr lang="en-US" smtClean="0"/>
              <a:t>17/06/13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66859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DEDEEE1C-47F3-2148-AC6A-0B4C05F0F25D}" type="datetimeFigureOut">
              <a:rPr lang="en-US" smtClean="0"/>
              <a:t>17/06/13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52692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DEDEEE1C-47F3-2148-AC6A-0B4C05F0F25D}" type="datetimeFigureOut">
              <a:rPr lang="en-US" smtClean="0"/>
              <a:t>17/06/13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418327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DEDEEE1C-47F3-2148-AC6A-0B4C05F0F25D}" type="datetimeFigureOut">
              <a:rPr lang="en-US" smtClean="0"/>
              <a:t>17/06/13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164625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EEE1C-47F3-2148-AC6A-0B4C05F0F25D}" type="datetimeFigureOut">
              <a:rPr lang="en-US" smtClean="0"/>
              <a:t>17/06/13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300321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EDEEE1C-47F3-2148-AC6A-0B4C05F0F25D}" type="datetimeFigureOut">
              <a:rPr lang="en-US" smtClean="0"/>
              <a:t>17/06/13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418091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DEDEEE1C-47F3-2148-AC6A-0B4C05F0F25D}" type="datetimeFigureOut">
              <a:rPr lang="en-US" smtClean="0"/>
              <a:t>17/06/13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0EB21-6585-184F-B3D1-A69817F8BD5A}" type="slidenum">
              <a:rPr lang="en-US" smtClean="0"/>
              <a:t>‹#›</a:t>
            </a:fld>
            <a:endParaRPr lang="en-US"/>
          </a:p>
        </p:txBody>
      </p:sp>
    </p:spTree>
    <p:extLst>
      <p:ext uri="{BB962C8B-B14F-4D97-AF65-F5344CB8AC3E}">
        <p14:creationId xmlns:p14="http://schemas.microsoft.com/office/powerpoint/2010/main" val="17222038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EEE1C-47F3-2148-AC6A-0B4C05F0F25D}" type="datetimeFigureOut">
              <a:rPr lang="en-US" smtClean="0"/>
              <a:t>17/06/13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0EB21-6585-184F-B3D1-A69817F8BD5A}" type="slidenum">
              <a:rPr lang="en-US" smtClean="0"/>
              <a:t>‹#›</a:t>
            </a:fld>
            <a:endParaRPr lang="en-US"/>
          </a:p>
        </p:txBody>
      </p:sp>
    </p:spTree>
    <p:extLst>
      <p:ext uri="{BB962C8B-B14F-4D97-AF65-F5344CB8AC3E}">
        <p14:creationId xmlns:p14="http://schemas.microsoft.com/office/powerpoint/2010/main" val="199690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5978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15774" y="2580080"/>
            <a:ext cx="8214052" cy="2492990"/>
          </a:xfrm>
          <a:prstGeom prst="rect">
            <a:avLst/>
          </a:prstGeom>
        </p:spPr>
        <p:txBody>
          <a:bodyPr wrap="square">
            <a:spAutoFit/>
          </a:bodyPr>
          <a:lstStyle/>
          <a:p>
            <a:pPr marL="457200" indent="-457200">
              <a:buFont typeface="Courier New"/>
              <a:buChar char="o"/>
            </a:pPr>
            <a:r>
              <a:rPr lang="en-AU" sz="2600" dirty="0">
                <a:solidFill>
                  <a:srgbClr val="404040"/>
                </a:solidFill>
                <a:latin typeface="Calibri" charset="0"/>
                <a:ea typeface="ＭＳ Ｐゴシック" charset="0"/>
              </a:rPr>
              <a:t>Increases in air </a:t>
            </a:r>
            <a:r>
              <a:rPr lang="en-AU" sz="2600" dirty="0" smtClean="0">
                <a:solidFill>
                  <a:srgbClr val="404040"/>
                </a:solidFill>
                <a:latin typeface="Calibri" charset="0"/>
                <a:ea typeface="ＭＳ Ｐゴシック" charset="0"/>
              </a:rPr>
              <a:t>temperature</a:t>
            </a:r>
            <a:endParaRPr lang="en-AU" sz="2600" dirty="0">
              <a:solidFill>
                <a:srgbClr val="404040"/>
              </a:solidFill>
              <a:latin typeface="Calibri" charset="0"/>
              <a:ea typeface="ＭＳ Ｐゴシック" charset="0"/>
            </a:endParaRPr>
          </a:p>
          <a:p>
            <a:pPr marL="457200" indent="-457200">
              <a:buFont typeface="Courier New"/>
              <a:buChar char="o"/>
            </a:pPr>
            <a:r>
              <a:rPr lang="en-AU" sz="2600" dirty="0" smtClean="0">
                <a:solidFill>
                  <a:srgbClr val="404040"/>
                </a:solidFill>
                <a:latin typeface="Calibri" charset="0"/>
                <a:ea typeface="ＭＳ Ｐゴシック" charset="0"/>
              </a:rPr>
              <a:t>Increases in extreme rainfall</a:t>
            </a:r>
          </a:p>
          <a:p>
            <a:pPr marL="457200" indent="-457200">
              <a:buFont typeface="Courier New"/>
              <a:buChar char="o"/>
            </a:pPr>
            <a:r>
              <a:rPr lang="en-AU" sz="2600" dirty="0" smtClean="0">
                <a:solidFill>
                  <a:srgbClr val="404040"/>
                </a:solidFill>
                <a:latin typeface="Calibri" charset="0"/>
                <a:ea typeface="ＭＳ Ｐゴシック" charset="0"/>
              </a:rPr>
              <a:t>Increases in extreme </a:t>
            </a:r>
            <a:r>
              <a:rPr lang="en-AU" sz="2600" dirty="0">
                <a:solidFill>
                  <a:srgbClr val="404040"/>
                </a:solidFill>
                <a:latin typeface="Calibri" charset="0"/>
                <a:ea typeface="ＭＳ Ｐゴシック" charset="0"/>
              </a:rPr>
              <a:t>temperature </a:t>
            </a:r>
            <a:r>
              <a:rPr lang="en-AU" sz="2600" dirty="0" smtClean="0">
                <a:solidFill>
                  <a:srgbClr val="404040"/>
                </a:solidFill>
                <a:latin typeface="Calibri" charset="0"/>
                <a:ea typeface="ＭＳ Ｐゴシック" charset="0"/>
              </a:rPr>
              <a:t>events</a:t>
            </a:r>
          </a:p>
          <a:p>
            <a:pPr marL="457200" indent="-457200">
              <a:buFont typeface="Courier New"/>
              <a:buChar char="o"/>
            </a:pPr>
            <a:r>
              <a:rPr lang="en-AU" sz="2600" dirty="0">
                <a:solidFill>
                  <a:srgbClr val="404040"/>
                </a:solidFill>
                <a:latin typeface="Calibri" charset="0"/>
                <a:ea typeface="ＭＳ Ｐゴシック" charset="0"/>
              </a:rPr>
              <a:t>Increases in sea-surface temperature and sea level </a:t>
            </a:r>
            <a:r>
              <a:rPr lang="en-AU" sz="2600" dirty="0" smtClean="0">
                <a:solidFill>
                  <a:srgbClr val="404040"/>
                </a:solidFill>
                <a:latin typeface="Calibri" charset="0"/>
                <a:ea typeface="ＭＳ Ｐゴシック" charset="0"/>
              </a:rPr>
              <a:t>rise</a:t>
            </a:r>
            <a:endParaRPr lang="en-AU" sz="2600" dirty="0">
              <a:solidFill>
                <a:srgbClr val="404040"/>
              </a:solidFill>
              <a:latin typeface="Calibri" charset="0"/>
              <a:ea typeface="ＭＳ Ｐゴシック" charset="0"/>
            </a:endParaRPr>
          </a:p>
          <a:p>
            <a:pPr marL="457200" indent="-457200">
              <a:buFont typeface="Courier New"/>
              <a:buChar char="o"/>
            </a:pPr>
            <a:r>
              <a:rPr lang="en-US" sz="2600" dirty="0" smtClean="0">
                <a:solidFill>
                  <a:srgbClr val="404040"/>
                </a:solidFill>
                <a:latin typeface="Calibri" charset="0"/>
                <a:ea typeface="ＭＳ Ｐゴシック" charset="0"/>
              </a:rPr>
              <a:t>Changes </a:t>
            </a:r>
            <a:r>
              <a:rPr lang="en-US" sz="2600" dirty="0">
                <a:solidFill>
                  <a:srgbClr val="404040"/>
                </a:solidFill>
                <a:latin typeface="Calibri" charset="0"/>
                <a:ea typeface="ＭＳ Ｐゴシック" charset="0"/>
              </a:rPr>
              <a:t>in rainfall, tropical </a:t>
            </a:r>
            <a:r>
              <a:rPr lang="en-US" sz="2600" dirty="0" smtClean="0">
                <a:solidFill>
                  <a:srgbClr val="404040"/>
                </a:solidFill>
                <a:latin typeface="Calibri" charset="0"/>
                <a:ea typeface="ＭＳ Ｐゴシック" charset="0"/>
              </a:rPr>
              <a:t>cyclones and </a:t>
            </a:r>
            <a:r>
              <a:rPr lang="en-US" sz="2600" dirty="0">
                <a:solidFill>
                  <a:srgbClr val="404040"/>
                </a:solidFill>
                <a:latin typeface="Calibri" charset="0"/>
                <a:ea typeface="ＭＳ Ｐゴシック" charset="0"/>
              </a:rPr>
              <a:t>wind </a:t>
            </a:r>
            <a:r>
              <a:rPr lang="en-US" sz="2600" dirty="0" smtClean="0">
                <a:solidFill>
                  <a:srgbClr val="404040"/>
                </a:solidFill>
                <a:latin typeface="Calibri" charset="0"/>
                <a:ea typeface="ＭＳ Ｐゴシック" charset="0"/>
              </a:rPr>
              <a:t>speed</a:t>
            </a:r>
          </a:p>
          <a:p>
            <a:pPr marL="457200" indent="-457200">
              <a:buFont typeface="Courier New"/>
              <a:buChar char="o"/>
            </a:pPr>
            <a:r>
              <a:rPr lang="en-AU" sz="2600" dirty="0">
                <a:solidFill>
                  <a:srgbClr val="404040"/>
                </a:solidFill>
                <a:latin typeface="Calibri" charset="0"/>
                <a:ea typeface="ＭＳ Ｐゴシック" charset="0"/>
              </a:rPr>
              <a:t>Increased ocean acidification </a:t>
            </a:r>
          </a:p>
        </p:txBody>
      </p:sp>
    </p:spTree>
    <p:extLst>
      <p:ext uri="{BB962C8B-B14F-4D97-AF65-F5344CB8AC3E}">
        <p14:creationId xmlns:p14="http://schemas.microsoft.com/office/powerpoint/2010/main" val="37278749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57200" y="2490573"/>
            <a:ext cx="8229600" cy="44219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solidFill>
                  <a:srgbClr val="404040"/>
                </a:solidFill>
              </a:rPr>
              <a:t>For more detailed information on the changes in the current and future climate of your country, visit </a:t>
            </a:r>
            <a:r>
              <a:rPr lang="en-US" sz="3200" dirty="0" smtClean="0">
                <a:solidFill>
                  <a:schemeClr val="accent5">
                    <a:lumMod val="75000"/>
                  </a:schemeClr>
                </a:solidFill>
              </a:rPr>
              <a:t>www.pacificclimatechangescience.org</a:t>
            </a:r>
            <a:r>
              <a:rPr lang="en-US" sz="3200" dirty="0" smtClean="0">
                <a:solidFill>
                  <a:srgbClr val="404040"/>
                </a:solidFill>
              </a:rPr>
              <a:t> or contact your local weather office. </a:t>
            </a:r>
          </a:p>
          <a:p>
            <a:pPr algn="l">
              <a:defRPr/>
            </a:pPr>
            <a:endParaRPr lang="en-US" sz="3200" dirty="0"/>
          </a:p>
          <a:p>
            <a:pPr algn="l">
              <a:defRPr/>
            </a:pPr>
            <a:endParaRPr lang="en-US" sz="3200" dirty="0"/>
          </a:p>
        </p:txBody>
      </p:sp>
    </p:spTree>
    <p:extLst>
      <p:ext uri="{BB962C8B-B14F-4D97-AF65-F5344CB8AC3E}">
        <p14:creationId xmlns:p14="http://schemas.microsoft.com/office/powerpoint/2010/main" val="5799743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acific logo chain final.jpg"/>
          <p:cNvPicPr>
            <a:picLocks noChangeAspect="1"/>
          </p:cNvPicPr>
          <p:nvPr/>
        </p:nvPicPr>
        <p:blipFill rotWithShape="1">
          <a:blip r:embed="rId3">
            <a:extLst>
              <a:ext uri="{28A0092B-C50C-407E-A947-70E740481C1C}">
                <a14:useLocalDpi xmlns:a14="http://schemas.microsoft.com/office/drawing/2010/main" val="0"/>
              </a:ext>
            </a:extLst>
          </a:blip>
          <a:srcRect b="48973"/>
          <a:stretch/>
        </p:blipFill>
        <p:spPr>
          <a:xfrm>
            <a:off x="0" y="1349008"/>
            <a:ext cx="9144000" cy="1059929"/>
          </a:xfrm>
          <a:prstGeom prst="rect">
            <a:avLst/>
          </a:prstGeom>
        </p:spPr>
      </p:pic>
      <p:sp>
        <p:nvSpPr>
          <p:cNvPr id="3" name="Rectangle 2"/>
          <p:cNvSpPr/>
          <p:nvPr/>
        </p:nvSpPr>
        <p:spPr>
          <a:xfrm>
            <a:off x="242783" y="2887457"/>
            <a:ext cx="8740141" cy="1323439"/>
          </a:xfrm>
          <a:prstGeom prst="rect">
            <a:avLst/>
          </a:prstGeom>
        </p:spPr>
        <p:txBody>
          <a:bodyPr wrap="square">
            <a:spAutoFit/>
          </a:bodyPr>
          <a:lstStyle/>
          <a:p>
            <a:r>
              <a:rPr lang="en-US" sz="1600" i="1" dirty="0" smtClean="0">
                <a:solidFill>
                  <a:schemeClr val="accent5">
                    <a:lumMod val="75000"/>
                  </a:schemeClr>
                </a:solidFill>
              </a:rPr>
              <a:t>The Pacific Adventures of the Climate Crab is </a:t>
            </a:r>
            <a:r>
              <a:rPr lang="en-US" sz="1600" i="1" dirty="0">
                <a:solidFill>
                  <a:schemeClr val="accent5">
                    <a:lumMod val="75000"/>
                  </a:schemeClr>
                </a:solidFill>
              </a:rPr>
              <a:t>a collaboration between Red Cross and the Australian Government’s Pacific-Australia Climate Change Science and Adaptation </a:t>
            </a:r>
            <a:r>
              <a:rPr lang="en-US" sz="1600" i="1" dirty="0">
                <a:solidFill>
                  <a:schemeClr val="accent5">
                    <a:lumMod val="75000"/>
                  </a:schemeClr>
                </a:solidFill>
              </a:rPr>
              <a:t>Planning </a:t>
            </a:r>
            <a:r>
              <a:rPr lang="en-US" sz="1600" i="1" dirty="0" smtClean="0">
                <a:solidFill>
                  <a:schemeClr val="accent5">
                    <a:lumMod val="75000"/>
                  </a:schemeClr>
                </a:solidFill>
              </a:rPr>
              <a:t>(PACCSAP</a:t>
            </a:r>
            <a:r>
              <a:rPr lang="en-US" sz="1600" i="1" dirty="0">
                <a:solidFill>
                  <a:schemeClr val="accent5">
                    <a:lumMod val="75000"/>
                  </a:schemeClr>
                </a:solidFill>
              </a:rPr>
              <a:t>) Program. </a:t>
            </a:r>
            <a:r>
              <a:rPr lang="en-US" sz="1600" i="1" dirty="0">
                <a:solidFill>
                  <a:schemeClr val="accent5">
                    <a:lumMod val="75000"/>
                  </a:schemeClr>
                </a:solidFill>
              </a:rPr>
              <a:t>The project is being implemented by the Red Cross, the Australian Bureau of Meteorology, the Commonwealth Scientific and Industrial Research </a:t>
            </a:r>
            <a:r>
              <a:rPr lang="en-US" sz="1600" i="1" dirty="0" err="1">
                <a:solidFill>
                  <a:schemeClr val="accent5">
                    <a:lumMod val="75000"/>
                  </a:schemeClr>
                </a:solidFill>
              </a:rPr>
              <a:t>Organisation</a:t>
            </a:r>
            <a:r>
              <a:rPr lang="en-US" sz="1600" i="1" dirty="0">
                <a:solidFill>
                  <a:schemeClr val="accent5">
                    <a:lumMod val="75000"/>
                  </a:schemeClr>
                </a:solidFill>
              </a:rPr>
              <a:t> (CSIRO), the Vanuatu Meteorology and Geo-</a:t>
            </a:r>
            <a:r>
              <a:rPr lang="en-US" sz="1600" i="1" dirty="0" smtClean="0">
                <a:solidFill>
                  <a:schemeClr val="accent5">
                    <a:lumMod val="75000"/>
                  </a:schemeClr>
                </a:solidFill>
              </a:rPr>
              <a:t>hazard </a:t>
            </a:r>
            <a:r>
              <a:rPr lang="en-US" sz="1600" i="1" dirty="0">
                <a:solidFill>
                  <a:schemeClr val="accent5">
                    <a:lumMod val="75000"/>
                  </a:schemeClr>
                </a:solidFill>
              </a:rPr>
              <a:t>Department (VMGD) and the SPC-GIZ Climate Change Program.</a:t>
            </a:r>
            <a:endParaRPr lang="en-AU" sz="1600" i="1" dirty="0">
              <a:solidFill>
                <a:schemeClr val="accent5">
                  <a:lumMod val="75000"/>
                </a:schemeClr>
              </a:solidFill>
            </a:endParaRPr>
          </a:p>
        </p:txBody>
      </p:sp>
      <p:pic>
        <p:nvPicPr>
          <p:cNvPr id="4" name="Picture 3" descr="Pacific logo chain final.jpg"/>
          <p:cNvPicPr>
            <a:picLocks noChangeAspect="1"/>
          </p:cNvPicPr>
          <p:nvPr/>
        </p:nvPicPr>
        <p:blipFill rotWithShape="1">
          <a:blip r:embed="rId3">
            <a:extLst>
              <a:ext uri="{28A0092B-C50C-407E-A947-70E740481C1C}">
                <a14:useLocalDpi xmlns:a14="http://schemas.microsoft.com/office/drawing/2010/main" val="0"/>
              </a:ext>
            </a:extLst>
          </a:blip>
          <a:srcRect t="46876"/>
          <a:stretch/>
        </p:blipFill>
        <p:spPr>
          <a:xfrm>
            <a:off x="0" y="4687156"/>
            <a:ext cx="9144000" cy="1103476"/>
          </a:xfrm>
          <a:prstGeom prst="rect">
            <a:avLst/>
          </a:prstGeom>
        </p:spPr>
      </p:pic>
    </p:spTree>
    <p:extLst>
      <p:ext uri="{BB962C8B-B14F-4D97-AF65-F5344CB8AC3E}">
        <p14:creationId xmlns:p14="http://schemas.microsoft.com/office/powerpoint/2010/main" val="8836029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ac thank y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0" y="-186739"/>
            <a:ext cx="9231800" cy="7177073"/>
          </a:xfrm>
          <a:prstGeom prst="rect">
            <a:avLst/>
          </a:prstGeom>
        </p:spPr>
      </p:pic>
    </p:spTree>
    <p:extLst>
      <p:ext uri="{BB962C8B-B14F-4D97-AF65-F5344CB8AC3E}">
        <p14:creationId xmlns:p14="http://schemas.microsoft.com/office/powerpoint/2010/main" val="29137839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91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677800" y="1848162"/>
            <a:ext cx="8229600" cy="7899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solidFill>
                  <a:schemeClr val="tx1">
                    <a:lumMod val="75000"/>
                    <a:lumOff val="25000"/>
                  </a:schemeClr>
                </a:solidFill>
              </a:rPr>
              <a:t>Seasonal forecast scenarios</a:t>
            </a:r>
            <a:endParaRPr lang="en-US" sz="3200" dirty="0">
              <a:solidFill>
                <a:schemeClr val="tx1">
                  <a:lumMod val="75000"/>
                  <a:lumOff val="25000"/>
                </a:schemeClr>
              </a:solidFill>
            </a:endParaRPr>
          </a:p>
        </p:txBody>
      </p:sp>
      <p:sp>
        <p:nvSpPr>
          <p:cNvPr id="3" name="Title 1"/>
          <p:cNvSpPr txBox="1">
            <a:spLocks/>
          </p:cNvSpPr>
          <p:nvPr/>
        </p:nvSpPr>
        <p:spPr>
          <a:xfrm>
            <a:off x="677800" y="2497065"/>
            <a:ext cx="8009000" cy="39194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smtClean="0">
                <a:solidFill>
                  <a:srgbClr val="31859C"/>
                </a:solidFill>
              </a:rPr>
              <a:t>Scenario </a:t>
            </a:r>
            <a:r>
              <a:rPr lang="en-AU" sz="2000" b="1" dirty="0">
                <a:solidFill>
                  <a:srgbClr val="31859C"/>
                </a:solidFill>
              </a:rPr>
              <a:t>1: Above average rainfall</a:t>
            </a:r>
            <a:endParaRPr lang="en-AU" sz="2000" dirty="0">
              <a:solidFill>
                <a:srgbClr val="31859C"/>
              </a:solidFill>
            </a:endParaRPr>
          </a:p>
          <a:p>
            <a:pPr algn="l"/>
            <a:r>
              <a:rPr lang="en-AU" sz="2000" dirty="0">
                <a:solidFill>
                  <a:srgbClr val="31859C"/>
                </a:solidFill>
              </a:rPr>
              <a:t>There is a La Niña in the Pacific. The Solomon Islands Meteorological Service forecasts above average rainfall for the coming three months in the Solomon Islands. High rainfall and floods may be possible.</a:t>
            </a:r>
          </a:p>
          <a:p>
            <a:pPr algn="l"/>
            <a:r>
              <a:rPr lang="en-AU" sz="2000" dirty="0">
                <a:solidFill>
                  <a:srgbClr val="31859C"/>
                </a:solidFill>
              </a:rPr>
              <a:t> </a:t>
            </a:r>
          </a:p>
          <a:p>
            <a:pPr algn="l"/>
            <a:r>
              <a:rPr lang="en-AU" sz="2000" b="1" dirty="0">
                <a:solidFill>
                  <a:srgbClr val="31859C"/>
                </a:solidFill>
              </a:rPr>
              <a:t>Scenario 2: Below average rainfall</a:t>
            </a:r>
            <a:endParaRPr lang="en-AU" sz="2000" dirty="0">
              <a:solidFill>
                <a:srgbClr val="31859C"/>
              </a:solidFill>
            </a:endParaRPr>
          </a:p>
          <a:p>
            <a:pPr algn="l"/>
            <a:r>
              <a:rPr lang="en-AU" sz="2000" dirty="0">
                <a:solidFill>
                  <a:srgbClr val="31859C"/>
                </a:solidFill>
              </a:rPr>
              <a:t>There is an El Niño in the Pacific. Below average rainfall is forecast for the coming three months in Tonga. The Tonga Meteorological Service releases a drought warning stating that some areas may experience water shortages. They advise people to take measures to minimise the impact of drought.</a:t>
            </a:r>
          </a:p>
          <a:p>
            <a:pPr algn="l">
              <a:defRPr/>
            </a:pPr>
            <a:endParaRPr lang="en-US" sz="2400" dirty="0">
              <a:solidFill>
                <a:schemeClr val="accent1">
                  <a:lumMod val="75000"/>
                </a:schemeClr>
              </a:solidFill>
            </a:endParaRPr>
          </a:p>
          <a:p>
            <a:pPr algn="l">
              <a:defRPr/>
            </a:pPr>
            <a:endParaRPr lang="en-US" sz="2400" dirty="0">
              <a:solidFill>
                <a:schemeClr val="accent1">
                  <a:lumMod val="75000"/>
                </a:schemeClr>
              </a:solidFill>
            </a:endParaRPr>
          </a:p>
        </p:txBody>
      </p:sp>
    </p:spTree>
    <p:extLst>
      <p:ext uri="{BB962C8B-B14F-4D97-AF65-F5344CB8AC3E}">
        <p14:creationId xmlns:p14="http://schemas.microsoft.com/office/powerpoint/2010/main" val="23503482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323195"/>
            <a:ext cx="8229600" cy="10830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dirty="0"/>
          </a:p>
        </p:txBody>
      </p:sp>
      <p:sp>
        <p:nvSpPr>
          <p:cNvPr id="3" name="Title 1"/>
          <p:cNvSpPr txBox="1">
            <a:spLocks/>
          </p:cNvSpPr>
          <p:nvPr/>
        </p:nvSpPr>
        <p:spPr>
          <a:xfrm>
            <a:off x="457200" y="1849709"/>
            <a:ext cx="8229600" cy="476138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b="1" dirty="0">
                <a:solidFill>
                  <a:schemeClr val="accent5">
                    <a:lumMod val="75000"/>
                  </a:schemeClr>
                </a:solidFill>
              </a:rPr>
              <a:t>Scenario 3: Below average rainfall</a:t>
            </a:r>
            <a:endParaRPr lang="en-AU" sz="2000" dirty="0">
              <a:solidFill>
                <a:schemeClr val="accent5">
                  <a:lumMod val="75000"/>
                </a:schemeClr>
              </a:solidFill>
            </a:endParaRPr>
          </a:p>
          <a:p>
            <a:pPr algn="l"/>
            <a:r>
              <a:rPr lang="en-AU" sz="2000" dirty="0">
                <a:solidFill>
                  <a:schemeClr val="accent5">
                    <a:lumMod val="75000"/>
                  </a:schemeClr>
                </a:solidFill>
              </a:rPr>
              <a:t>There is a La Niña in the Pacific. Below average rainfall is forecast for the coming three months in Kiribati. The Kiribati Meteorological Service releases a drought warning stating that some areas may experience water shortages. They advise people to take measures to minimise the impact of drought.</a:t>
            </a:r>
          </a:p>
          <a:p>
            <a:pPr algn="l"/>
            <a:r>
              <a:rPr lang="en-AU" sz="2000" dirty="0">
                <a:solidFill>
                  <a:schemeClr val="accent5">
                    <a:lumMod val="75000"/>
                  </a:schemeClr>
                </a:solidFill>
              </a:rPr>
              <a:t> </a:t>
            </a:r>
          </a:p>
          <a:p>
            <a:pPr algn="l"/>
            <a:r>
              <a:rPr lang="en-AU" sz="2000" b="1" dirty="0">
                <a:solidFill>
                  <a:schemeClr val="accent5">
                    <a:lumMod val="75000"/>
                  </a:schemeClr>
                </a:solidFill>
              </a:rPr>
              <a:t>Scenario 4: Cyclone season</a:t>
            </a:r>
            <a:endParaRPr lang="en-AU" sz="2000" dirty="0">
              <a:solidFill>
                <a:schemeClr val="accent5">
                  <a:lumMod val="75000"/>
                </a:schemeClr>
              </a:solidFill>
            </a:endParaRPr>
          </a:p>
          <a:p>
            <a:pPr algn="l"/>
            <a:r>
              <a:rPr lang="en-AU" sz="2000" dirty="0">
                <a:solidFill>
                  <a:schemeClr val="accent5">
                    <a:lumMod val="75000"/>
                  </a:schemeClr>
                </a:solidFill>
              </a:rPr>
              <a:t>It is the beginning of the rainy season in Vanuatu. The Vanuatu Meteorology and </a:t>
            </a:r>
            <a:r>
              <a:rPr lang="en-AU" sz="2000" dirty="0" smtClean="0">
                <a:solidFill>
                  <a:schemeClr val="accent5">
                    <a:lumMod val="75000"/>
                  </a:schemeClr>
                </a:solidFill>
              </a:rPr>
              <a:t>Geo-hazard </a:t>
            </a:r>
            <a:r>
              <a:rPr lang="en-AU" sz="2000" dirty="0">
                <a:solidFill>
                  <a:schemeClr val="accent5">
                    <a:lumMod val="75000"/>
                  </a:schemeClr>
                </a:solidFill>
              </a:rPr>
              <a:t>Department releases the tropical cyclone outlook for the season. There are 9 – 12 tropical cyclones forecast for the Pacific region and Vanuatu is likely to experience close to normal or slightly above normal tropical cyclone activity. The Vanuatu Meteorology and </a:t>
            </a:r>
            <a:r>
              <a:rPr lang="en-AU" sz="2000" dirty="0" smtClean="0">
                <a:solidFill>
                  <a:schemeClr val="accent5">
                    <a:lumMod val="75000"/>
                  </a:schemeClr>
                </a:solidFill>
              </a:rPr>
              <a:t>Geo-hazard </a:t>
            </a:r>
            <a:r>
              <a:rPr lang="en-AU" sz="2000" dirty="0">
                <a:solidFill>
                  <a:schemeClr val="accent5">
                    <a:lumMod val="75000"/>
                  </a:schemeClr>
                </a:solidFill>
              </a:rPr>
              <a:t>Department forecasts that 2 – 4 cyclones may affect the country and asks the people of Vanuatu to remain vigilant at all times during this cyclone season. </a:t>
            </a:r>
          </a:p>
          <a:p>
            <a:pPr algn="l">
              <a:defRPr/>
            </a:pPr>
            <a:endParaRPr lang="en-US" sz="2000" dirty="0">
              <a:solidFill>
                <a:schemeClr val="accent5">
                  <a:lumMod val="75000"/>
                </a:schemeClr>
              </a:solidFill>
            </a:endParaRPr>
          </a:p>
          <a:p>
            <a:pPr algn="l">
              <a:defRPr/>
            </a:pPr>
            <a:endParaRPr lang="en-US" sz="2000" dirty="0">
              <a:solidFill>
                <a:schemeClr val="accent5">
                  <a:lumMod val="75000"/>
                </a:schemeClr>
              </a:solidFill>
            </a:endParaRPr>
          </a:p>
        </p:txBody>
      </p:sp>
    </p:spTree>
    <p:extLst>
      <p:ext uri="{BB962C8B-B14F-4D97-AF65-F5344CB8AC3E}">
        <p14:creationId xmlns:p14="http://schemas.microsoft.com/office/powerpoint/2010/main" val="15881340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63624" y="1793278"/>
            <a:ext cx="8264625" cy="7899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200" dirty="0" smtClean="0">
                <a:solidFill>
                  <a:schemeClr val="tx1">
                    <a:lumMod val="75000"/>
                    <a:lumOff val="25000"/>
                  </a:schemeClr>
                </a:solidFill>
              </a:rPr>
              <a:t>Weather forecast scenarios</a:t>
            </a:r>
            <a:endParaRPr lang="en-US" sz="3200" dirty="0">
              <a:solidFill>
                <a:schemeClr val="tx1">
                  <a:lumMod val="75000"/>
                  <a:lumOff val="25000"/>
                </a:schemeClr>
              </a:solidFill>
            </a:endParaRPr>
          </a:p>
        </p:txBody>
      </p:sp>
      <p:sp>
        <p:nvSpPr>
          <p:cNvPr id="3" name="Title 1"/>
          <p:cNvSpPr txBox="1">
            <a:spLocks/>
          </p:cNvSpPr>
          <p:nvPr/>
        </p:nvSpPr>
        <p:spPr>
          <a:xfrm>
            <a:off x="463624" y="2523097"/>
            <a:ext cx="8425886" cy="45081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1800" b="1" dirty="0" smtClean="0">
                <a:solidFill>
                  <a:srgbClr val="31859C"/>
                </a:solidFill>
              </a:rPr>
              <a:t>Scenario </a:t>
            </a:r>
            <a:r>
              <a:rPr lang="en-AU" sz="1800" b="1" dirty="0">
                <a:solidFill>
                  <a:srgbClr val="31859C"/>
                </a:solidFill>
              </a:rPr>
              <a:t>5: Severe weather warning</a:t>
            </a:r>
            <a:endParaRPr lang="en-AU" sz="1800" dirty="0">
              <a:solidFill>
                <a:srgbClr val="31859C"/>
              </a:solidFill>
            </a:endParaRPr>
          </a:p>
          <a:p>
            <a:pPr algn="l"/>
            <a:r>
              <a:rPr lang="en-AU" sz="1800" dirty="0">
                <a:solidFill>
                  <a:srgbClr val="31859C"/>
                </a:solidFill>
              </a:rPr>
              <a:t>It is the middle of the rainy season in Samoa. The Samoa Meteorology Division releases a severe weather warning. Winds of 60 km/hour are expected in the next 24 hours and heavy rain is forecast for much of the country. A flood and landslide advisory for vulnerable areas is also in effect. High seas and marine wind warnings are also in place. </a:t>
            </a:r>
            <a:endParaRPr lang="en-AU" sz="1800" dirty="0" smtClean="0">
              <a:solidFill>
                <a:srgbClr val="31859C"/>
              </a:solidFill>
            </a:endParaRPr>
          </a:p>
          <a:p>
            <a:pPr algn="l"/>
            <a:endParaRPr lang="en-AU" sz="1800" dirty="0">
              <a:solidFill>
                <a:srgbClr val="31859C"/>
              </a:solidFill>
            </a:endParaRPr>
          </a:p>
          <a:p>
            <a:pPr algn="l"/>
            <a:r>
              <a:rPr lang="en-AU" sz="1800" b="1" dirty="0" smtClean="0">
                <a:solidFill>
                  <a:srgbClr val="31859C"/>
                </a:solidFill>
              </a:rPr>
              <a:t>Scenario 6: Tropical cyclone warning</a:t>
            </a:r>
            <a:endParaRPr lang="en-AU" sz="1800" dirty="0" smtClean="0">
              <a:solidFill>
                <a:srgbClr val="31859C"/>
              </a:solidFill>
            </a:endParaRPr>
          </a:p>
          <a:p>
            <a:pPr algn="l"/>
            <a:r>
              <a:rPr lang="en-AU" sz="1800" dirty="0" smtClean="0">
                <a:solidFill>
                  <a:srgbClr val="31859C"/>
                </a:solidFill>
              </a:rPr>
              <a:t>It is cyclone season and a Category 4 cyclone is approaching Fiji from the northeast. The Fiji Meteorological Service releases an updated warning on Tropical Cyclone Iris. Very destructive hurricane force winds with average speeds to 180 km/</a:t>
            </a:r>
            <a:r>
              <a:rPr lang="en-AU" sz="1800" dirty="0" err="1" smtClean="0">
                <a:solidFill>
                  <a:srgbClr val="31859C"/>
                </a:solidFill>
              </a:rPr>
              <a:t>hr</a:t>
            </a:r>
            <a:r>
              <a:rPr lang="en-AU" sz="1800" dirty="0" smtClean="0">
                <a:solidFill>
                  <a:srgbClr val="31859C"/>
                </a:solidFill>
              </a:rPr>
              <a:t> and momentary gusts to 240 km/</a:t>
            </a:r>
            <a:r>
              <a:rPr lang="en-AU" sz="1800" dirty="0" err="1" smtClean="0">
                <a:solidFill>
                  <a:srgbClr val="31859C"/>
                </a:solidFill>
              </a:rPr>
              <a:t>hr</a:t>
            </a:r>
            <a:r>
              <a:rPr lang="en-AU" sz="1800" dirty="0" smtClean="0">
                <a:solidFill>
                  <a:srgbClr val="31859C"/>
                </a:solidFill>
              </a:rPr>
              <a:t> are expected in the next 24 hours. Heavy rain and flooding of low-lying areas is also expected. A damaging heavy swell warning is in place for all Fijian waters. The next warning on Severe Tropical Cyclone Iris will be issued at 6:00pm. </a:t>
            </a:r>
          </a:p>
          <a:p>
            <a:pPr algn="l">
              <a:defRPr/>
            </a:pPr>
            <a:endParaRPr lang="en-US" sz="2200" dirty="0">
              <a:solidFill>
                <a:srgbClr val="376092"/>
              </a:solidFill>
            </a:endParaRPr>
          </a:p>
          <a:p>
            <a:pPr algn="l">
              <a:defRPr/>
            </a:pPr>
            <a:endParaRPr lang="en-US" sz="2200" dirty="0">
              <a:solidFill>
                <a:srgbClr val="376092"/>
              </a:solidFill>
            </a:endParaRPr>
          </a:p>
        </p:txBody>
      </p:sp>
    </p:spTree>
    <p:extLst>
      <p:ext uri="{BB962C8B-B14F-4D97-AF65-F5344CB8AC3E}">
        <p14:creationId xmlns:p14="http://schemas.microsoft.com/office/powerpoint/2010/main" val="38015341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677800" y="2105904"/>
            <a:ext cx="8229600" cy="7899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smtClean="0">
                <a:solidFill>
                  <a:schemeClr val="tx1">
                    <a:lumMod val="75000"/>
                    <a:lumOff val="25000"/>
                  </a:schemeClr>
                </a:solidFill>
              </a:rPr>
              <a:t>1. Impacts</a:t>
            </a:r>
            <a:endParaRPr lang="en-US" sz="3600" dirty="0">
              <a:solidFill>
                <a:schemeClr val="tx1">
                  <a:lumMod val="75000"/>
                  <a:lumOff val="25000"/>
                </a:schemeClr>
              </a:solidFill>
            </a:endParaRPr>
          </a:p>
        </p:txBody>
      </p:sp>
      <p:sp>
        <p:nvSpPr>
          <p:cNvPr id="3" name="Title 1"/>
          <p:cNvSpPr txBox="1">
            <a:spLocks/>
          </p:cNvSpPr>
          <p:nvPr/>
        </p:nvSpPr>
        <p:spPr>
          <a:xfrm>
            <a:off x="830200" y="2905986"/>
            <a:ext cx="7578131" cy="254701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mj-lt"/>
              <a:buAutoNum type="arabicPeriod"/>
            </a:pPr>
            <a:r>
              <a:rPr lang="en-US" sz="2000" dirty="0" smtClean="0">
                <a:solidFill>
                  <a:srgbClr val="31859C"/>
                </a:solidFill>
                <a:ea typeface="Calibri"/>
                <a:cs typeface="Calibri"/>
              </a:rPr>
              <a:t>Can </a:t>
            </a:r>
            <a:r>
              <a:rPr lang="en-US" sz="2000" dirty="0">
                <a:solidFill>
                  <a:srgbClr val="31859C"/>
                </a:solidFill>
                <a:ea typeface="Calibri"/>
                <a:cs typeface="Calibri"/>
              </a:rPr>
              <a:t>you remember a time that this has happened before?</a:t>
            </a:r>
          </a:p>
          <a:p>
            <a:pPr marL="457200" indent="-457200" algn="l">
              <a:buFont typeface="+mj-lt"/>
              <a:buAutoNum type="arabicPeriod"/>
            </a:pPr>
            <a:r>
              <a:rPr lang="en-US" sz="2000" dirty="0" smtClean="0">
                <a:solidFill>
                  <a:srgbClr val="31859C"/>
                </a:solidFill>
                <a:ea typeface="Calibri"/>
                <a:cs typeface="Calibri"/>
              </a:rPr>
              <a:t>What </a:t>
            </a:r>
            <a:r>
              <a:rPr lang="en-US" sz="2000" dirty="0">
                <a:solidFill>
                  <a:srgbClr val="31859C"/>
                </a:solidFill>
                <a:ea typeface="Calibri"/>
                <a:cs typeface="Calibri"/>
              </a:rPr>
              <a:t>impacts could this scenario have on your community, </a:t>
            </a:r>
            <a:r>
              <a:rPr lang="en-US" sz="2000" dirty="0" err="1">
                <a:solidFill>
                  <a:srgbClr val="31859C"/>
                </a:solidFill>
                <a:ea typeface="Calibri"/>
                <a:cs typeface="Calibri"/>
              </a:rPr>
              <a:t>organisation</a:t>
            </a:r>
            <a:r>
              <a:rPr lang="en-US" sz="2000" dirty="0">
                <a:solidFill>
                  <a:srgbClr val="31859C"/>
                </a:solidFill>
                <a:ea typeface="Calibri"/>
                <a:cs typeface="Calibri"/>
              </a:rPr>
              <a:t>, sector, country or region (facilitator to choose which is more appropriate for the audience)? </a:t>
            </a:r>
            <a:endParaRPr lang="en-US" sz="2000" dirty="0">
              <a:solidFill>
                <a:srgbClr val="31859C"/>
              </a:solidFill>
            </a:endParaRPr>
          </a:p>
          <a:p>
            <a:pPr algn="l">
              <a:defRPr/>
            </a:pPr>
            <a:endParaRPr lang="en-US" sz="2400" dirty="0">
              <a:solidFill>
                <a:schemeClr val="accent1">
                  <a:lumMod val="75000"/>
                </a:schemeClr>
              </a:solidFill>
            </a:endParaRPr>
          </a:p>
        </p:txBody>
      </p:sp>
      <p:sp>
        <p:nvSpPr>
          <p:cNvPr id="6" name="Title 1"/>
          <p:cNvSpPr txBox="1">
            <a:spLocks/>
          </p:cNvSpPr>
          <p:nvPr/>
        </p:nvSpPr>
        <p:spPr>
          <a:xfrm>
            <a:off x="677800" y="4380068"/>
            <a:ext cx="8229600" cy="7899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a:solidFill>
                  <a:srgbClr val="404040"/>
                </a:solidFill>
              </a:rPr>
              <a:t>2</a:t>
            </a:r>
            <a:r>
              <a:rPr lang="en-US" sz="3600" dirty="0" smtClean="0">
                <a:solidFill>
                  <a:srgbClr val="404040"/>
                </a:solidFill>
              </a:rPr>
              <a:t>. Information</a:t>
            </a:r>
            <a:endParaRPr lang="en-US" sz="3600" dirty="0">
              <a:solidFill>
                <a:srgbClr val="404040"/>
              </a:solidFill>
            </a:endParaRPr>
          </a:p>
        </p:txBody>
      </p:sp>
      <p:sp>
        <p:nvSpPr>
          <p:cNvPr id="7" name="Title 1"/>
          <p:cNvSpPr txBox="1">
            <a:spLocks/>
          </p:cNvSpPr>
          <p:nvPr/>
        </p:nvSpPr>
        <p:spPr>
          <a:xfrm>
            <a:off x="830200" y="5170062"/>
            <a:ext cx="8008999" cy="115884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AU" sz="2000" dirty="0">
                <a:solidFill>
                  <a:schemeClr val="accent5">
                    <a:lumMod val="75000"/>
                  </a:schemeClr>
                </a:solidFill>
              </a:rPr>
              <a:t>Where can you get warnings and more information about this scenario?</a:t>
            </a:r>
          </a:p>
          <a:p>
            <a:pPr algn="l">
              <a:defRPr/>
            </a:pPr>
            <a:endParaRPr lang="en-US" sz="2400" dirty="0">
              <a:solidFill>
                <a:srgbClr val="376092"/>
              </a:solidFill>
            </a:endParaRPr>
          </a:p>
        </p:txBody>
      </p:sp>
    </p:spTree>
    <p:extLst>
      <p:ext uri="{BB962C8B-B14F-4D97-AF65-F5344CB8AC3E}">
        <p14:creationId xmlns:p14="http://schemas.microsoft.com/office/powerpoint/2010/main" val="37744938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83783" y="1886513"/>
            <a:ext cx="8423617" cy="78999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3600" dirty="0" smtClean="0">
                <a:solidFill>
                  <a:schemeClr val="tx1">
                    <a:lumMod val="75000"/>
                    <a:lumOff val="25000"/>
                  </a:schemeClr>
                </a:solidFill>
              </a:rPr>
              <a:t>3. Solutions</a:t>
            </a:r>
            <a:endParaRPr lang="en-US" sz="3600" dirty="0">
              <a:solidFill>
                <a:schemeClr val="tx1">
                  <a:lumMod val="75000"/>
                  <a:lumOff val="25000"/>
                </a:schemeClr>
              </a:solidFill>
            </a:endParaRPr>
          </a:p>
        </p:txBody>
      </p:sp>
      <p:sp>
        <p:nvSpPr>
          <p:cNvPr id="3" name="Title 1"/>
          <p:cNvSpPr txBox="1">
            <a:spLocks/>
          </p:cNvSpPr>
          <p:nvPr/>
        </p:nvSpPr>
        <p:spPr>
          <a:xfrm>
            <a:off x="677800" y="2700571"/>
            <a:ext cx="8050449" cy="45764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lvl="0" indent="-457200" algn="l">
              <a:buFont typeface="+mj-lt"/>
              <a:buAutoNum type="arabicPeriod"/>
            </a:pPr>
            <a:r>
              <a:rPr lang="en-AU" sz="2000" dirty="0">
                <a:solidFill>
                  <a:schemeClr val="accent5">
                    <a:lumMod val="75000"/>
                  </a:schemeClr>
                </a:solidFill>
              </a:rPr>
              <a:t>Think about existing responses to these impacts. What works well that can be done more? What can be done differently or better next time? </a:t>
            </a:r>
          </a:p>
          <a:p>
            <a:pPr marL="457200" lvl="0" indent="-457200" algn="l">
              <a:buFont typeface="+mj-lt"/>
              <a:buAutoNum type="arabicPeriod"/>
            </a:pPr>
            <a:r>
              <a:rPr lang="en-AU" sz="2000" dirty="0">
                <a:solidFill>
                  <a:schemeClr val="accent5">
                    <a:lumMod val="75000"/>
                  </a:schemeClr>
                </a:solidFill>
              </a:rPr>
              <a:t>What no cost or low cost actions can be taken in the near future to prepare for this scenario?</a:t>
            </a:r>
          </a:p>
          <a:p>
            <a:pPr marL="457200" lvl="0" indent="-457200" algn="l">
              <a:buFont typeface="+mj-lt"/>
              <a:buAutoNum type="arabicPeriod"/>
            </a:pPr>
            <a:r>
              <a:rPr lang="en-AU" sz="2000" dirty="0">
                <a:solidFill>
                  <a:schemeClr val="accent5">
                    <a:lumMod val="75000"/>
                  </a:schemeClr>
                </a:solidFill>
              </a:rPr>
              <a:t>How would you make sure these actions are implemented into the future (not once-off)?</a:t>
            </a:r>
          </a:p>
          <a:p>
            <a:pPr marL="457200" lvl="0" indent="-457200" algn="l">
              <a:buFont typeface="+mj-lt"/>
              <a:buAutoNum type="arabicPeriod"/>
            </a:pPr>
            <a:r>
              <a:rPr lang="en-AU" sz="2000" dirty="0">
                <a:solidFill>
                  <a:schemeClr val="accent5">
                    <a:lumMod val="75000"/>
                  </a:schemeClr>
                </a:solidFill>
              </a:rPr>
              <a:t>Which stakeholders could you pro-actively communicate and work together with</a:t>
            </a:r>
            <a:r>
              <a:rPr lang="en-AU" sz="2000" dirty="0" smtClean="0">
                <a:solidFill>
                  <a:schemeClr val="accent5">
                    <a:lumMod val="75000"/>
                  </a:schemeClr>
                </a:solidFill>
              </a:rPr>
              <a:t>?</a:t>
            </a:r>
            <a:endParaRPr lang="en-AU" sz="2000" dirty="0">
              <a:solidFill>
                <a:schemeClr val="accent5">
                  <a:lumMod val="75000"/>
                </a:schemeClr>
              </a:solidFill>
            </a:endParaRPr>
          </a:p>
          <a:p>
            <a:pPr algn="l"/>
            <a:endParaRPr lang="en-AU" sz="2000" dirty="0" smtClean="0">
              <a:solidFill>
                <a:schemeClr val="accent5">
                  <a:lumMod val="75000"/>
                </a:schemeClr>
              </a:solidFill>
            </a:endParaRPr>
          </a:p>
          <a:p>
            <a:pPr algn="l"/>
            <a:r>
              <a:rPr lang="en-AU" sz="2000" dirty="0" smtClean="0">
                <a:solidFill>
                  <a:schemeClr val="accent5">
                    <a:lumMod val="75000"/>
                  </a:schemeClr>
                </a:solidFill>
              </a:rPr>
              <a:t>Be </a:t>
            </a:r>
            <a:r>
              <a:rPr lang="en-AU" sz="2000" dirty="0">
                <a:solidFill>
                  <a:schemeClr val="accent5">
                    <a:lumMod val="75000"/>
                  </a:schemeClr>
                </a:solidFill>
              </a:rPr>
              <a:t>as specific or general as you like (for example, you could think about community responses, or sector-based, national, organisational or regional responses).</a:t>
            </a:r>
          </a:p>
        </p:txBody>
      </p:sp>
    </p:spTree>
    <p:extLst>
      <p:ext uri="{BB962C8B-B14F-4D97-AF65-F5344CB8AC3E}">
        <p14:creationId xmlns:p14="http://schemas.microsoft.com/office/powerpoint/2010/main" val="32085609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6926" y="2356315"/>
            <a:ext cx="4572000" cy="3593291"/>
          </a:xfrm>
          <a:prstGeom prst="rect">
            <a:avLst/>
          </a:prstGeom>
        </p:spPr>
        <p:txBody>
          <a:bodyPr>
            <a:spAutoFit/>
          </a:bodyPr>
          <a:lstStyle/>
          <a:p>
            <a:pPr marL="342900" indent="-342900">
              <a:spcBef>
                <a:spcPts val="1750"/>
              </a:spcBef>
              <a:buFont typeface="Courier New"/>
              <a:buChar char="o"/>
            </a:pPr>
            <a:r>
              <a:rPr lang="en-AU" sz="2000" dirty="0">
                <a:solidFill>
                  <a:schemeClr val="tx1">
                    <a:lumMod val="75000"/>
                    <a:lumOff val="25000"/>
                  </a:schemeClr>
                </a:solidFill>
                <a:latin typeface="Calibri" charset="0"/>
              </a:rPr>
              <a:t>Weather and climate</a:t>
            </a:r>
          </a:p>
          <a:p>
            <a:pPr marL="342900" indent="-342900">
              <a:spcBef>
                <a:spcPts val="1750"/>
              </a:spcBef>
              <a:buFont typeface="Courier New"/>
              <a:buChar char="o"/>
            </a:pPr>
            <a:r>
              <a:rPr lang="en-AU" sz="2000" dirty="0">
                <a:solidFill>
                  <a:schemeClr val="tx1">
                    <a:lumMod val="75000"/>
                    <a:lumOff val="25000"/>
                  </a:schemeClr>
                </a:solidFill>
                <a:latin typeface="Calibri" charset="0"/>
              </a:rPr>
              <a:t>Climate variability and climate change</a:t>
            </a:r>
          </a:p>
          <a:p>
            <a:pPr marL="342900" indent="-342900">
              <a:spcBef>
                <a:spcPts val="1750"/>
              </a:spcBef>
              <a:buFont typeface="Courier New"/>
              <a:buChar char="o"/>
            </a:pPr>
            <a:r>
              <a:rPr lang="en-AU" sz="2000" dirty="0">
                <a:solidFill>
                  <a:schemeClr val="tx1">
                    <a:lumMod val="75000"/>
                    <a:lumOff val="25000"/>
                  </a:schemeClr>
                </a:solidFill>
                <a:latin typeface="Calibri" charset="0"/>
              </a:rPr>
              <a:t>Different time scales and forecasts</a:t>
            </a:r>
          </a:p>
          <a:p>
            <a:pPr marL="342900" indent="-342900">
              <a:spcBef>
                <a:spcPts val="1750"/>
              </a:spcBef>
              <a:buFont typeface="Courier New"/>
              <a:buChar char="o"/>
            </a:pPr>
            <a:r>
              <a:rPr lang="en-AU" sz="2000" dirty="0">
                <a:solidFill>
                  <a:schemeClr val="tx1">
                    <a:lumMod val="75000"/>
                    <a:lumOff val="25000"/>
                  </a:schemeClr>
                </a:solidFill>
                <a:latin typeface="Calibri" charset="0"/>
              </a:rPr>
              <a:t>Early warning, early action</a:t>
            </a:r>
          </a:p>
          <a:p>
            <a:pPr marL="342900" indent="-342900">
              <a:spcBef>
                <a:spcPts val="1750"/>
              </a:spcBef>
              <a:buFont typeface="Courier New"/>
              <a:buChar char="o"/>
            </a:pPr>
            <a:r>
              <a:rPr lang="en-AU" sz="2000" dirty="0" smtClean="0">
                <a:solidFill>
                  <a:schemeClr val="tx1">
                    <a:lumMod val="75000"/>
                    <a:lumOff val="25000"/>
                  </a:schemeClr>
                </a:solidFill>
                <a:latin typeface="Calibri" charset="0"/>
              </a:rPr>
              <a:t>The Pacific region’s </a:t>
            </a:r>
            <a:r>
              <a:rPr lang="en-AU" sz="2000" dirty="0">
                <a:solidFill>
                  <a:schemeClr val="tx1">
                    <a:lumMod val="75000"/>
                    <a:lumOff val="25000"/>
                  </a:schemeClr>
                </a:solidFill>
                <a:latin typeface="Calibri" charset="0"/>
              </a:rPr>
              <a:t>changing climate</a:t>
            </a:r>
          </a:p>
          <a:p>
            <a:pPr marL="342900" indent="-342900">
              <a:spcBef>
                <a:spcPts val="1750"/>
              </a:spcBef>
              <a:buFont typeface="Courier New"/>
              <a:buChar char="o"/>
            </a:pPr>
            <a:r>
              <a:rPr lang="en-AU" sz="2000" dirty="0" smtClean="0">
                <a:solidFill>
                  <a:schemeClr val="tx1">
                    <a:lumMod val="75000"/>
                    <a:lumOff val="25000"/>
                  </a:schemeClr>
                </a:solidFill>
                <a:latin typeface="Calibri" charset="0"/>
              </a:rPr>
              <a:t>Future climate of the Pacific</a:t>
            </a:r>
            <a:endParaRPr lang="en-AU" sz="2000" dirty="0">
              <a:solidFill>
                <a:schemeClr val="tx1">
                  <a:lumMod val="75000"/>
                  <a:lumOff val="25000"/>
                </a:schemeClr>
              </a:solidFill>
              <a:latin typeface="Calibri" charset="0"/>
            </a:endParaRPr>
          </a:p>
          <a:p>
            <a:pPr marL="342900" indent="-342900">
              <a:spcBef>
                <a:spcPts val="1750"/>
              </a:spcBef>
              <a:buFont typeface="Courier New"/>
              <a:buChar char="o"/>
            </a:pPr>
            <a:r>
              <a:rPr lang="en-AU" sz="2000" dirty="0">
                <a:solidFill>
                  <a:schemeClr val="tx1">
                    <a:lumMod val="75000"/>
                    <a:lumOff val="25000"/>
                  </a:schemeClr>
                </a:solidFill>
                <a:latin typeface="Calibri" charset="0"/>
              </a:rPr>
              <a:t>For more information</a:t>
            </a:r>
          </a:p>
        </p:txBody>
      </p:sp>
    </p:spTree>
    <p:extLst>
      <p:ext uri="{BB962C8B-B14F-4D97-AF65-F5344CB8AC3E}">
        <p14:creationId xmlns:p14="http://schemas.microsoft.com/office/powerpoint/2010/main" val="4169730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ig best practice ti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07" y="0"/>
            <a:ext cx="9700753" cy="6858000"/>
          </a:xfrm>
          <a:prstGeom prst="rect">
            <a:avLst/>
          </a:prstGeom>
        </p:spPr>
      </p:pic>
    </p:spTree>
    <p:extLst>
      <p:ext uri="{BB962C8B-B14F-4D97-AF65-F5344CB8AC3E}">
        <p14:creationId xmlns:p14="http://schemas.microsoft.com/office/powerpoint/2010/main" val="30825035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05431" y="6005096"/>
            <a:ext cx="8938569" cy="400110"/>
          </a:xfrm>
          <a:prstGeom prst="rect">
            <a:avLst/>
          </a:prstGeom>
          <a:noFill/>
        </p:spPr>
        <p:txBody>
          <a:bodyPr wrap="square" rtlCol="0">
            <a:spAutoFit/>
          </a:bodyPr>
          <a:lstStyle/>
          <a:p>
            <a:r>
              <a:rPr lang="en-US" sz="2000" b="1" dirty="0" smtClean="0">
                <a:solidFill>
                  <a:srgbClr val="404040"/>
                </a:solidFill>
              </a:rPr>
              <a:t> Cyclone season preparedness. </a:t>
            </a:r>
            <a:r>
              <a:rPr lang="en-US" sz="2000" b="1" dirty="0" err="1" smtClean="0">
                <a:solidFill>
                  <a:schemeClr val="accent5">
                    <a:lumMod val="75000"/>
                  </a:schemeClr>
                </a:solidFill>
              </a:rPr>
              <a:t>Mangaia</a:t>
            </a:r>
            <a:r>
              <a:rPr lang="en-US" sz="2000" b="1" dirty="0" smtClean="0">
                <a:solidFill>
                  <a:schemeClr val="accent5">
                    <a:lumMod val="75000"/>
                  </a:schemeClr>
                </a:solidFill>
              </a:rPr>
              <a:t>, Cook Islands.               </a:t>
            </a:r>
            <a:r>
              <a:rPr lang="en-US" sz="1600" dirty="0" smtClean="0">
                <a:solidFill>
                  <a:schemeClr val="tx1">
                    <a:lumMod val="75000"/>
                    <a:lumOff val="25000"/>
                  </a:schemeClr>
                </a:solidFill>
              </a:rPr>
              <a:t>Image: Red Cross 2012</a:t>
            </a:r>
            <a:endParaRPr lang="en-US" sz="1600" dirty="0">
              <a:solidFill>
                <a:schemeClr val="tx1">
                  <a:lumMod val="75000"/>
                  <a:lumOff val="25000"/>
                </a:schemeClr>
              </a:solidFill>
            </a:endParaRPr>
          </a:p>
        </p:txBody>
      </p:sp>
      <p:pic>
        <p:nvPicPr>
          <p:cNvPr id="5" name="Picture 4" descr="Cooks Island house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31" y="570876"/>
            <a:ext cx="8707657" cy="5218041"/>
          </a:xfrm>
          <a:prstGeom prst="rect">
            <a:avLst/>
          </a:prstGeom>
        </p:spPr>
      </p:pic>
    </p:spTree>
    <p:extLst>
      <p:ext uri="{BB962C8B-B14F-4D97-AF65-F5344CB8AC3E}">
        <p14:creationId xmlns:p14="http://schemas.microsoft.com/office/powerpoint/2010/main" val="41727892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05431" y="6190431"/>
            <a:ext cx="8938569" cy="400110"/>
          </a:xfrm>
          <a:prstGeom prst="rect">
            <a:avLst/>
          </a:prstGeom>
          <a:noFill/>
        </p:spPr>
        <p:txBody>
          <a:bodyPr wrap="square" rtlCol="0">
            <a:spAutoFit/>
          </a:bodyPr>
          <a:lstStyle/>
          <a:p>
            <a:r>
              <a:rPr lang="en-US" sz="2000" b="1" dirty="0" smtClean="0">
                <a:solidFill>
                  <a:srgbClr val="404040"/>
                </a:solidFill>
              </a:rPr>
              <a:t>Erosion control. </a:t>
            </a:r>
            <a:r>
              <a:rPr lang="en-US" sz="2000" b="1" dirty="0" smtClean="0">
                <a:solidFill>
                  <a:schemeClr val="accent5">
                    <a:lumMod val="75000"/>
                  </a:schemeClr>
                </a:solidFill>
              </a:rPr>
              <a:t>Pele Island, Vanuatu.                                  </a:t>
            </a:r>
            <a:r>
              <a:rPr lang="en-US" sz="1600" dirty="0" smtClean="0">
                <a:solidFill>
                  <a:schemeClr val="tx1">
                    <a:lumMod val="75000"/>
                    <a:lumOff val="25000"/>
                  </a:schemeClr>
                </a:solidFill>
              </a:rPr>
              <a:t>Image: </a:t>
            </a:r>
            <a:r>
              <a:rPr lang="en-US" sz="1600" dirty="0">
                <a:solidFill>
                  <a:schemeClr val="tx1">
                    <a:lumMod val="75000"/>
                    <a:lumOff val="25000"/>
                  </a:schemeClr>
                </a:solidFill>
              </a:rPr>
              <a:t>SPC/</a:t>
            </a:r>
            <a:r>
              <a:rPr lang="en-US" sz="1600" dirty="0" smtClean="0">
                <a:solidFill>
                  <a:schemeClr val="tx1">
                    <a:lumMod val="75000"/>
                    <a:lumOff val="25000"/>
                  </a:schemeClr>
                </a:solidFill>
              </a:rPr>
              <a:t>GIZ CCCPIR 2012</a:t>
            </a:r>
            <a:endParaRPr lang="en-US" sz="1600" dirty="0">
              <a:solidFill>
                <a:schemeClr val="tx1">
                  <a:lumMod val="75000"/>
                  <a:lumOff val="25000"/>
                </a:schemeClr>
              </a:solidFill>
            </a:endParaRPr>
          </a:p>
        </p:txBody>
      </p:sp>
      <p:pic>
        <p:nvPicPr>
          <p:cNvPr id="2" name="Picture 1" descr="Vetiver grass Pe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37" y="0"/>
            <a:ext cx="8179876" cy="6134907"/>
          </a:xfrm>
          <a:prstGeom prst="rect">
            <a:avLst/>
          </a:prstGeom>
        </p:spPr>
      </p:pic>
    </p:spTree>
    <p:extLst>
      <p:ext uri="{BB962C8B-B14F-4D97-AF65-F5344CB8AC3E}">
        <p14:creationId xmlns:p14="http://schemas.microsoft.com/office/powerpoint/2010/main" val="6165879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10862" y="6190431"/>
            <a:ext cx="8733138" cy="400110"/>
          </a:xfrm>
          <a:prstGeom prst="rect">
            <a:avLst/>
          </a:prstGeom>
          <a:noFill/>
        </p:spPr>
        <p:txBody>
          <a:bodyPr wrap="square" rtlCol="0">
            <a:spAutoFit/>
          </a:bodyPr>
          <a:lstStyle/>
          <a:p>
            <a:r>
              <a:rPr lang="en-US" sz="2000" b="1" dirty="0" smtClean="0">
                <a:solidFill>
                  <a:srgbClr val="404040"/>
                </a:solidFill>
              </a:rPr>
              <a:t>Education &amp; radio advisories. </a:t>
            </a:r>
            <a:r>
              <a:rPr lang="en-US" sz="2000" b="1" dirty="0" smtClean="0">
                <a:solidFill>
                  <a:schemeClr val="accent5">
                    <a:lumMod val="75000"/>
                  </a:schemeClr>
                </a:solidFill>
              </a:rPr>
              <a:t>Funafuti, Tuvalu.                             </a:t>
            </a:r>
            <a:r>
              <a:rPr lang="en-US" sz="1600" dirty="0" smtClean="0">
                <a:solidFill>
                  <a:schemeClr val="tx1">
                    <a:lumMod val="75000"/>
                    <a:lumOff val="25000"/>
                  </a:schemeClr>
                </a:solidFill>
              </a:rPr>
              <a:t>Image: Red Cross 2012</a:t>
            </a:r>
            <a:endParaRPr lang="en-US" sz="1600" dirty="0">
              <a:solidFill>
                <a:schemeClr val="tx1">
                  <a:lumMod val="75000"/>
                  <a:lumOff val="25000"/>
                </a:schemeClr>
              </a:solidFill>
            </a:endParaRPr>
          </a:p>
        </p:txBody>
      </p:sp>
      <p:pic>
        <p:nvPicPr>
          <p:cNvPr id="4" name="Picture 3" descr="tuvalu signs landsca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17" y="102796"/>
            <a:ext cx="8116847" cy="6087635"/>
          </a:xfrm>
          <a:prstGeom prst="rect">
            <a:avLst/>
          </a:prstGeom>
        </p:spPr>
      </p:pic>
    </p:spTree>
    <p:extLst>
      <p:ext uri="{BB962C8B-B14F-4D97-AF65-F5344CB8AC3E}">
        <p14:creationId xmlns:p14="http://schemas.microsoft.com/office/powerpoint/2010/main" val="40609939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80132" y="6210510"/>
            <a:ext cx="8863868" cy="400110"/>
          </a:xfrm>
          <a:prstGeom prst="rect">
            <a:avLst/>
          </a:prstGeom>
          <a:noFill/>
        </p:spPr>
        <p:txBody>
          <a:bodyPr wrap="square" rtlCol="0">
            <a:spAutoFit/>
          </a:bodyPr>
          <a:lstStyle/>
          <a:p>
            <a:r>
              <a:rPr lang="en-US" sz="2000" b="1" dirty="0" smtClean="0">
                <a:solidFill>
                  <a:srgbClr val="404040"/>
                </a:solidFill>
              </a:rPr>
              <a:t>Food preservation. </a:t>
            </a:r>
            <a:r>
              <a:rPr lang="en-US" sz="2000" b="1" dirty="0" smtClean="0">
                <a:solidFill>
                  <a:schemeClr val="accent5">
                    <a:lumMod val="75000"/>
                  </a:schemeClr>
                </a:solidFill>
              </a:rPr>
              <a:t>Honiara, Solomon Islands.              </a:t>
            </a:r>
            <a:r>
              <a:rPr lang="en-US" sz="1600" dirty="0" smtClean="0">
                <a:solidFill>
                  <a:schemeClr val="tx1">
                    <a:lumMod val="75000"/>
                    <a:lumOff val="25000"/>
                  </a:schemeClr>
                </a:solidFill>
              </a:rPr>
              <a:t>Image: </a:t>
            </a:r>
            <a:r>
              <a:rPr lang="en-US" sz="1600" dirty="0">
                <a:solidFill>
                  <a:schemeClr val="tx1">
                    <a:lumMod val="75000"/>
                    <a:lumOff val="25000"/>
                  </a:schemeClr>
                </a:solidFill>
              </a:rPr>
              <a:t>PACC Solomon </a:t>
            </a:r>
            <a:r>
              <a:rPr lang="en-US" sz="1600" dirty="0" smtClean="0">
                <a:solidFill>
                  <a:schemeClr val="tx1">
                    <a:lumMod val="75000"/>
                    <a:lumOff val="25000"/>
                  </a:schemeClr>
                </a:solidFill>
              </a:rPr>
              <a:t>Islands 2013</a:t>
            </a:r>
            <a:endParaRPr lang="en-US" sz="1600" dirty="0">
              <a:solidFill>
                <a:schemeClr val="tx1">
                  <a:lumMod val="75000"/>
                  <a:lumOff val="25000"/>
                </a:schemeClr>
              </a:solidFill>
            </a:endParaRPr>
          </a:p>
        </p:txBody>
      </p:sp>
      <p:pic>
        <p:nvPicPr>
          <p:cNvPr id="5" name="Picture 4" descr="Solar drier Solom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40" y="52068"/>
            <a:ext cx="8211256" cy="6158442"/>
          </a:xfrm>
          <a:prstGeom prst="rect">
            <a:avLst/>
          </a:prstGeom>
        </p:spPr>
      </p:pic>
    </p:spTree>
    <p:extLst>
      <p:ext uri="{BB962C8B-B14F-4D97-AF65-F5344CB8AC3E}">
        <p14:creationId xmlns:p14="http://schemas.microsoft.com/office/powerpoint/2010/main" val="8309241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05431" y="6190431"/>
            <a:ext cx="8938569" cy="400110"/>
          </a:xfrm>
          <a:prstGeom prst="rect">
            <a:avLst/>
          </a:prstGeom>
          <a:noFill/>
        </p:spPr>
        <p:txBody>
          <a:bodyPr wrap="square" rtlCol="0">
            <a:spAutoFit/>
          </a:bodyPr>
          <a:lstStyle/>
          <a:p>
            <a:r>
              <a:rPr lang="en-US" sz="2000" b="1" dirty="0" smtClean="0">
                <a:solidFill>
                  <a:srgbClr val="404040"/>
                </a:solidFill>
              </a:rPr>
              <a:t>Hazard mapping &amp; community profiling. </a:t>
            </a:r>
            <a:r>
              <a:rPr lang="en-US" sz="2000" b="1" dirty="0" err="1" smtClean="0">
                <a:solidFill>
                  <a:schemeClr val="accent5">
                    <a:lumMod val="75000"/>
                  </a:schemeClr>
                </a:solidFill>
              </a:rPr>
              <a:t>Viti</a:t>
            </a:r>
            <a:r>
              <a:rPr lang="en-US" sz="2000" b="1" dirty="0" smtClean="0">
                <a:solidFill>
                  <a:schemeClr val="accent5">
                    <a:lumMod val="75000"/>
                  </a:schemeClr>
                </a:solidFill>
              </a:rPr>
              <a:t> </a:t>
            </a:r>
            <a:r>
              <a:rPr lang="en-US" sz="2000" b="1" dirty="0" err="1" smtClean="0">
                <a:solidFill>
                  <a:schemeClr val="accent5">
                    <a:lumMod val="75000"/>
                  </a:schemeClr>
                </a:solidFill>
              </a:rPr>
              <a:t>Levu</a:t>
            </a:r>
            <a:r>
              <a:rPr lang="en-US" sz="2000" b="1" dirty="0" smtClean="0">
                <a:solidFill>
                  <a:schemeClr val="accent5">
                    <a:lumMod val="75000"/>
                  </a:schemeClr>
                </a:solidFill>
              </a:rPr>
              <a:t>, Fiji.               </a:t>
            </a:r>
            <a:r>
              <a:rPr lang="en-US" sz="1600" dirty="0" smtClean="0">
                <a:solidFill>
                  <a:schemeClr val="tx1">
                    <a:lumMod val="75000"/>
                    <a:lumOff val="25000"/>
                  </a:schemeClr>
                </a:solidFill>
              </a:rPr>
              <a:t>Image: Red Cross 2012</a:t>
            </a:r>
            <a:endParaRPr lang="en-US" sz="1600" dirty="0">
              <a:solidFill>
                <a:schemeClr val="tx1">
                  <a:lumMod val="75000"/>
                  <a:lumOff val="25000"/>
                </a:schemeClr>
              </a:solidFill>
            </a:endParaRPr>
          </a:p>
        </p:txBody>
      </p:sp>
      <p:pic>
        <p:nvPicPr>
          <p:cNvPr id="2" name="Picture 1" descr="Fiji mapping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62" y="440159"/>
            <a:ext cx="8322998" cy="5750271"/>
          </a:xfrm>
          <a:prstGeom prst="rect">
            <a:avLst/>
          </a:prstGeom>
        </p:spPr>
      </p:pic>
    </p:spTree>
    <p:extLst>
      <p:ext uri="{BB962C8B-B14F-4D97-AF65-F5344CB8AC3E}">
        <p14:creationId xmlns:p14="http://schemas.microsoft.com/office/powerpoint/2010/main" val="34984331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a:p>
        </p:txBody>
      </p:sp>
      <p:pic>
        <p:nvPicPr>
          <p:cNvPr id="6" name="Picture 5" descr="Crab powerpoint slide 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312820" cy="6984615"/>
          </a:xfrm>
          <a:prstGeom prst="rect">
            <a:avLst/>
          </a:prstGeom>
        </p:spPr>
      </p:pic>
    </p:spTree>
    <p:extLst>
      <p:ext uri="{BB962C8B-B14F-4D97-AF65-F5344CB8AC3E}">
        <p14:creationId xmlns:p14="http://schemas.microsoft.com/office/powerpoint/2010/main" val="1105545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57200" y="2268381"/>
            <a:ext cx="8370887" cy="48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charset="0"/>
                <a:ea typeface="ＭＳ Ｐゴシック" charset="0"/>
              </a:defRPr>
            </a:lvl9pPr>
          </a:lstStyle>
          <a:p>
            <a:pPr eaLnBrk="1" hangingPunct="1">
              <a:spcBef>
                <a:spcPts val="1750"/>
              </a:spcBef>
            </a:pPr>
            <a:r>
              <a:rPr lang="en-AU" sz="2800" b="1" dirty="0">
                <a:solidFill>
                  <a:schemeClr val="tx1">
                    <a:lumMod val="75000"/>
                    <a:lumOff val="25000"/>
                  </a:schemeClr>
                </a:solidFill>
                <a:latin typeface="Calibri" charset="0"/>
              </a:rPr>
              <a:t>Weather</a:t>
            </a:r>
            <a:r>
              <a:rPr lang="en-AU" sz="2800" dirty="0">
                <a:solidFill>
                  <a:schemeClr val="tx1">
                    <a:lumMod val="75000"/>
                    <a:lumOff val="25000"/>
                  </a:schemeClr>
                </a:solidFill>
                <a:latin typeface="Calibri" charset="0"/>
              </a:rPr>
              <a:t> describes the current atmospheric conditions, e.g. rainfall, temperature or wind speed at a particular place and </a:t>
            </a:r>
            <a:r>
              <a:rPr lang="en-AU" sz="2800" dirty="0" smtClean="0">
                <a:solidFill>
                  <a:schemeClr val="tx1">
                    <a:lumMod val="75000"/>
                    <a:lumOff val="25000"/>
                  </a:schemeClr>
                </a:solidFill>
                <a:latin typeface="Calibri" charset="0"/>
              </a:rPr>
              <a:t>time</a:t>
            </a:r>
            <a:endParaRPr lang="en-AU" sz="2800" dirty="0">
              <a:solidFill>
                <a:schemeClr val="tx1">
                  <a:lumMod val="75000"/>
                  <a:lumOff val="25000"/>
                </a:schemeClr>
              </a:solidFill>
              <a:latin typeface="Calibri" charset="0"/>
            </a:endParaRPr>
          </a:p>
          <a:p>
            <a:pPr eaLnBrk="1" hangingPunct="1">
              <a:spcBef>
                <a:spcPts val="1750"/>
              </a:spcBef>
            </a:pPr>
            <a:r>
              <a:rPr lang="en-AU" sz="2800" b="1" dirty="0">
                <a:solidFill>
                  <a:schemeClr val="tx1">
                    <a:lumMod val="75000"/>
                    <a:lumOff val="25000"/>
                  </a:schemeClr>
                </a:solidFill>
                <a:latin typeface="Calibri" charset="0"/>
              </a:rPr>
              <a:t>Climate</a:t>
            </a:r>
            <a:r>
              <a:rPr lang="en-AU" sz="2800" dirty="0">
                <a:solidFill>
                  <a:schemeClr val="tx1">
                    <a:lumMod val="75000"/>
                    <a:lumOff val="25000"/>
                  </a:schemeClr>
                </a:solidFill>
                <a:latin typeface="Calibri" charset="0"/>
              </a:rPr>
              <a:t> is the average pattern of weather for a particular place over a long period of time (e.g. 30 years</a:t>
            </a:r>
            <a:r>
              <a:rPr lang="en-AU" sz="2800" dirty="0" smtClean="0">
                <a:solidFill>
                  <a:schemeClr val="tx1">
                    <a:lumMod val="75000"/>
                    <a:lumOff val="25000"/>
                  </a:schemeClr>
                </a:solidFill>
                <a:latin typeface="Calibri" charset="0"/>
              </a:rPr>
              <a:t>)</a:t>
            </a:r>
          </a:p>
          <a:p>
            <a:pPr eaLnBrk="1" hangingPunct="1">
              <a:spcBef>
                <a:spcPts val="1750"/>
              </a:spcBef>
            </a:pPr>
            <a:endParaRPr lang="en-AU" sz="1400" b="1" dirty="0" smtClean="0">
              <a:solidFill>
                <a:srgbClr val="008000"/>
              </a:solidFill>
              <a:latin typeface="Calibri" charset="0"/>
            </a:endParaRPr>
          </a:p>
          <a:p>
            <a:pPr eaLnBrk="1" hangingPunct="1">
              <a:spcBef>
                <a:spcPts val="1750"/>
              </a:spcBef>
            </a:pPr>
            <a:r>
              <a:rPr lang="en-AU" sz="2800" b="1" dirty="0" smtClean="0">
                <a:solidFill>
                  <a:schemeClr val="accent5">
                    <a:lumMod val="75000"/>
                  </a:schemeClr>
                </a:solidFill>
                <a:latin typeface="Calibri" charset="0"/>
              </a:rPr>
              <a:t>‘Climate is what we expect. Weather is what we get!’</a:t>
            </a:r>
            <a:endParaRPr lang="en-AU" sz="2800" b="1" dirty="0">
              <a:solidFill>
                <a:schemeClr val="accent5">
                  <a:lumMod val="75000"/>
                </a:schemeClr>
              </a:solidFill>
              <a:latin typeface="Calibri" charset="0"/>
            </a:endParaRPr>
          </a:p>
          <a:p>
            <a:pPr eaLnBrk="1" hangingPunct="1">
              <a:spcBef>
                <a:spcPts val="1750"/>
              </a:spcBef>
            </a:pPr>
            <a:endParaRPr lang="en-AU" sz="2800" dirty="0">
              <a:solidFill>
                <a:srgbClr val="336699"/>
              </a:solidFill>
              <a:latin typeface="Calibri" charset="0"/>
            </a:endParaRPr>
          </a:p>
          <a:p>
            <a:pPr eaLnBrk="1" hangingPunct="1">
              <a:spcBef>
                <a:spcPts val="1750"/>
              </a:spcBef>
            </a:pPr>
            <a:endParaRPr lang="en-AU" sz="2400" b="1" dirty="0">
              <a:solidFill>
                <a:srgbClr val="336699"/>
              </a:solidFill>
              <a:latin typeface="Calibri" charset="0"/>
            </a:endParaRPr>
          </a:p>
        </p:txBody>
      </p:sp>
    </p:spTree>
    <p:extLst>
      <p:ext uri="{BB962C8B-B14F-4D97-AF65-F5344CB8AC3E}">
        <p14:creationId xmlns:p14="http://schemas.microsoft.com/office/powerpoint/2010/main" val="25200993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429537" y="1948782"/>
            <a:ext cx="831060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AU" sz="2400" dirty="0">
                <a:solidFill>
                  <a:schemeClr val="tx1">
                    <a:lumMod val="75000"/>
                    <a:lumOff val="25000"/>
                  </a:schemeClr>
                </a:solidFill>
                <a:latin typeface="Calibri" charset="0"/>
              </a:rPr>
              <a:t>C</a:t>
            </a:r>
            <a:r>
              <a:rPr lang="en-AU" sz="2400" b="1" dirty="0">
                <a:solidFill>
                  <a:schemeClr val="tx1">
                    <a:lumMod val="75000"/>
                    <a:lumOff val="25000"/>
                  </a:schemeClr>
                </a:solidFill>
                <a:latin typeface="Calibri" charset="0"/>
              </a:rPr>
              <a:t>limate variability</a:t>
            </a:r>
            <a:r>
              <a:rPr lang="en-AU" sz="2400" dirty="0">
                <a:solidFill>
                  <a:schemeClr val="tx1">
                    <a:lumMod val="75000"/>
                    <a:lumOff val="25000"/>
                  </a:schemeClr>
                </a:solidFill>
                <a:latin typeface="Calibri" charset="0"/>
              </a:rPr>
              <a:t> is monthly, yearly and decadal variability due to natural processes and </a:t>
            </a:r>
            <a:r>
              <a:rPr lang="en-AU" sz="2400" dirty="0" smtClean="0">
                <a:solidFill>
                  <a:schemeClr val="tx1">
                    <a:lumMod val="75000"/>
                    <a:lumOff val="25000"/>
                  </a:schemeClr>
                </a:solidFill>
                <a:latin typeface="Calibri" charset="0"/>
              </a:rPr>
              <a:t>feedbacks. </a:t>
            </a:r>
            <a:r>
              <a:rPr lang="en-AU" sz="2400" dirty="0">
                <a:solidFill>
                  <a:schemeClr val="tx1">
                    <a:lumMod val="75000"/>
                    <a:lumOff val="25000"/>
                  </a:schemeClr>
                </a:solidFill>
                <a:latin typeface="Calibri" charset="0"/>
              </a:rPr>
              <a:t>T</a:t>
            </a:r>
            <a:r>
              <a:rPr lang="en-AU" sz="2400" dirty="0" smtClean="0">
                <a:solidFill>
                  <a:schemeClr val="tx1">
                    <a:lumMod val="75000"/>
                    <a:lumOff val="25000"/>
                  </a:schemeClr>
                </a:solidFill>
                <a:latin typeface="Calibri" charset="0"/>
              </a:rPr>
              <a:t>he </a:t>
            </a:r>
            <a:r>
              <a:rPr lang="en-AU" sz="2400" dirty="0">
                <a:solidFill>
                  <a:schemeClr val="tx1">
                    <a:lumMod val="75000"/>
                    <a:lumOff val="25000"/>
                  </a:schemeClr>
                </a:solidFill>
                <a:latin typeface="Calibri" charset="0"/>
              </a:rPr>
              <a:t>main driver of climate variability in the Pacific region is </a:t>
            </a:r>
            <a:r>
              <a:rPr lang="en-AU" sz="2400" dirty="0" smtClean="0">
                <a:solidFill>
                  <a:schemeClr val="tx1">
                    <a:lumMod val="75000"/>
                    <a:lumOff val="25000"/>
                  </a:schemeClr>
                </a:solidFill>
                <a:latin typeface="Calibri" charset="0"/>
              </a:rPr>
              <a:t>the El Niño Southern Oscillation (ENSO)</a:t>
            </a:r>
            <a:endParaRPr lang="en-AU" sz="2400" dirty="0">
              <a:solidFill>
                <a:schemeClr val="tx1">
                  <a:lumMod val="75000"/>
                  <a:lumOff val="25000"/>
                </a:schemeClr>
              </a:solidFill>
              <a:latin typeface="Calibri" charset="0"/>
            </a:endParaRPr>
          </a:p>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AU" sz="2400" b="1" dirty="0" smtClean="0">
                <a:solidFill>
                  <a:schemeClr val="tx1">
                    <a:lumMod val="75000"/>
                    <a:lumOff val="25000"/>
                  </a:schemeClr>
                </a:solidFill>
                <a:latin typeface="Calibri" charset="0"/>
              </a:rPr>
              <a:t>Climate change</a:t>
            </a:r>
            <a:r>
              <a:rPr lang="en-US" sz="2400" dirty="0">
                <a:solidFill>
                  <a:schemeClr val="tx1">
                    <a:lumMod val="75000"/>
                    <a:lumOff val="25000"/>
                  </a:schemeClr>
                </a:solidFill>
              </a:rPr>
              <a:t> is a long-term shift or </a:t>
            </a:r>
            <a:r>
              <a:rPr lang="en-US" sz="2400" dirty="0" smtClean="0">
                <a:solidFill>
                  <a:schemeClr val="tx1">
                    <a:lumMod val="75000"/>
                    <a:lumOff val="25000"/>
                  </a:schemeClr>
                </a:solidFill>
              </a:rPr>
              <a:t>trend in climate conditions (</a:t>
            </a:r>
            <a:r>
              <a:rPr lang="en-US" sz="2400" dirty="0">
                <a:solidFill>
                  <a:schemeClr val="tx1">
                    <a:lumMod val="75000"/>
                    <a:lumOff val="25000"/>
                  </a:schemeClr>
                </a:solidFill>
              </a:rPr>
              <a:t>e.g. global warming) and </a:t>
            </a:r>
            <a:r>
              <a:rPr lang="en-US" sz="2400" dirty="0" smtClean="0">
                <a:solidFill>
                  <a:schemeClr val="tx1">
                    <a:lumMod val="75000"/>
                    <a:lumOff val="25000"/>
                  </a:schemeClr>
                </a:solidFill>
              </a:rPr>
              <a:t>can produce shifts in </a:t>
            </a:r>
            <a:r>
              <a:rPr lang="en-US" sz="2400" dirty="0">
                <a:solidFill>
                  <a:schemeClr val="tx1">
                    <a:lumMod val="75000"/>
                    <a:lumOff val="25000"/>
                  </a:schemeClr>
                </a:solidFill>
              </a:rPr>
              <a:t> averages, extremes and variability of temperature, rainfall, sea level and other variables</a:t>
            </a:r>
            <a:r>
              <a:rPr lang="en-US" sz="2400" dirty="0" smtClean="0">
                <a:solidFill>
                  <a:schemeClr val="tx1">
                    <a:lumMod val="75000"/>
                    <a:lumOff val="25000"/>
                  </a:schemeClr>
                </a:solidFill>
              </a:rPr>
              <a:t>.</a:t>
            </a:r>
            <a:endParaRPr lang="en-AU" sz="1000" dirty="0" smtClean="0">
              <a:solidFill>
                <a:schemeClr val="tx1">
                  <a:lumMod val="75000"/>
                  <a:lumOff val="25000"/>
                </a:schemeClr>
              </a:solidFill>
            </a:endParaRPr>
          </a:p>
          <a:p>
            <a:pPr marL="3175" eaLnBrk="0" hangingPunct="0">
              <a:spcAft>
                <a:spcPts val="1200"/>
              </a:spcAft>
              <a:buClr>
                <a:srgbClr val="99CCFF"/>
              </a:buClr>
              <a:tabLst>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en-US" sz="2400" b="1" dirty="0">
                <a:solidFill>
                  <a:schemeClr val="accent5">
                    <a:lumMod val="75000"/>
                  </a:schemeClr>
                </a:solidFill>
              </a:rPr>
              <a:t>Climate variability and climate change can </a:t>
            </a:r>
            <a:r>
              <a:rPr lang="en-US" sz="2400" b="1" dirty="0" smtClean="0">
                <a:solidFill>
                  <a:schemeClr val="accent5">
                    <a:lumMod val="75000"/>
                  </a:schemeClr>
                </a:solidFill>
              </a:rPr>
              <a:t>occur independently</a:t>
            </a:r>
            <a:r>
              <a:rPr lang="en-US" sz="2400" b="1" dirty="0">
                <a:solidFill>
                  <a:schemeClr val="accent5">
                    <a:lumMod val="75000"/>
                  </a:schemeClr>
                </a:solidFill>
              </a:rPr>
              <a:t>, but also at the same time.</a:t>
            </a:r>
            <a:endParaRPr lang="en-AU" sz="2400" b="1" dirty="0">
              <a:solidFill>
                <a:schemeClr val="accent5">
                  <a:lumMod val="75000"/>
                </a:schemeClr>
              </a:solidFill>
              <a:latin typeface="Calibri" charset="0"/>
            </a:endParaRPr>
          </a:p>
        </p:txBody>
      </p:sp>
    </p:spTree>
    <p:extLst>
      <p:ext uri="{BB962C8B-B14F-4D97-AF65-F5344CB8AC3E}">
        <p14:creationId xmlns:p14="http://schemas.microsoft.com/office/powerpoint/2010/main" val="39184973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6" name="TextBox 4"/>
          <p:cNvSpPr txBox="1">
            <a:spLocks noChangeArrowheads="1"/>
          </p:cNvSpPr>
          <p:nvPr/>
        </p:nvSpPr>
        <p:spPr bwMode="auto">
          <a:xfrm>
            <a:off x="457994" y="4083050"/>
            <a:ext cx="890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hours</a:t>
            </a:r>
          </a:p>
        </p:txBody>
      </p:sp>
      <p:sp>
        <p:nvSpPr>
          <p:cNvPr id="6147" name="TextBox 5"/>
          <p:cNvSpPr txBox="1">
            <a:spLocks noChangeArrowheads="1"/>
          </p:cNvSpPr>
          <p:nvPr/>
        </p:nvSpPr>
        <p:spPr bwMode="auto">
          <a:xfrm>
            <a:off x="1643856" y="4083050"/>
            <a:ext cx="74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days</a:t>
            </a:r>
          </a:p>
        </p:txBody>
      </p:sp>
      <p:sp>
        <p:nvSpPr>
          <p:cNvPr id="6148" name="TextBox 6"/>
          <p:cNvSpPr txBox="1">
            <a:spLocks noChangeArrowheads="1"/>
          </p:cNvSpPr>
          <p:nvPr/>
        </p:nvSpPr>
        <p:spPr bwMode="auto">
          <a:xfrm>
            <a:off x="2732881" y="4083050"/>
            <a:ext cx="112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months</a:t>
            </a:r>
          </a:p>
        </p:txBody>
      </p:sp>
      <p:sp>
        <p:nvSpPr>
          <p:cNvPr id="6149" name="TextBox 7"/>
          <p:cNvSpPr txBox="1">
            <a:spLocks noChangeArrowheads="1"/>
          </p:cNvSpPr>
          <p:nvPr/>
        </p:nvSpPr>
        <p:spPr bwMode="auto">
          <a:xfrm>
            <a:off x="5222081" y="4078287"/>
            <a:ext cx="120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decades</a:t>
            </a:r>
          </a:p>
        </p:txBody>
      </p:sp>
      <p:sp>
        <p:nvSpPr>
          <p:cNvPr id="6150" name="TextBox 8"/>
          <p:cNvSpPr txBox="1">
            <a:spLocks noChangeArrowheads="1"/>
          </p:cNvSpPr>
          <p:nvPr/>
        </p:nvSpPr>
        <p:spPr bwMode="auto">
          <a:xfrm>
            <a:off x="4002881" y="4083050"/>
            <a:ext cx="846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years</a:t>
            </a:r>
          </a:p>
        </p:txBody>
      </p:sp>
      <p:sp>
        <p:nvSpPr>
          <p:cNvPr id="6151" name="TextBox 9"/>
          <p:cNvSpPr txBox="1">
            <a:spLocks noChangeArrowheads="1"/>
          </p:cNvSpPr>
          <p:nvPr/>
        </p:nvSpPr>
        <p:spPr bwMode="auto">
          <a:xfrm>
            <a:off x="7065169" y="4083050"/>
            <a:ext cx="1335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00"/>
                </a:solidFill>
                <a:latin typeface="Calibri" charset="0"/>
              </a:rPr>
              <a:t>centuries</a:t>
            </a:r>
          </a:p>
        </p:txBody>
      </p:sp>
      <p:sp>
        <p:nvSpPr>
          <p:cNvPr id="6152" name="TextBox 10"/>
          <p:cNvSpPr txBox="1">
            <a:spLocks noChangeArrowheads="1"/>
          </p:cNvSpPr>
          <p:nvPr/>
        </p:nvSpPr>
        <p:spPr bwMode="auto">
          <a:xfrm>
            <a:off x="1169194" y="3043237"/>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9999"/>
                </a:solidFill>
                <a:latin typeface="Calibri" charset="0"/>
              </a:rPr>
              <a:t>Weather</a:t>
            </a:r>
          </a:p>
        </p:txBody>
      </p:sp>
      <p:sp>
        <p:nvSpPr>
          <p:cNvPr id="6153" name="TextBox 12"/>
          <p:cNvSpPr txBox="1">
            <a:spLocks noChangeArrowheads="1"/>
          </p:cNvSpPr>
          <p:nvPr/>
        </p:nvSpPr>
        <p:spPr bwMode="auto">
          <a:xfrm>
            <a:off x="3420269" y="2600325"/>
            <a:ext cx="248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009999"/>
                </a:solidFill>
                <a:latin typeface="Calibri" charset="0"/>
              </a:rPr>
              <a:t>Climate variability</a:t>
            </a:r>
          </a:p>
        </p:txBody>
      </p:sp>
      <p:sp>
        <p:nvSpPr>
          <p:cNvPr id="6154" name="TextBox 13"/>
          <p:cNvSpPr txBox="1">
            <a:spLocks noChangeArrowheads="1"/>
          </p:cNvSpPr>
          <p:nvPr/>
        </p:nvSpPr>
        <p:spPr bwMode="auto">
          <a:xfrm>
            <a:off x="5876131" y="1855787"/>
            <a:ext cx="2125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009999"/>
                </a:solidFill>
                <a:latin typeface="Calibri" charset="0"/>
              </a:rPr>
              <a:t>Climate change</a:t>
            </a:r>
          </a:p>
        </p:txBody>
      </p:sp>
      <p:cxnSp>
        <p:nvCxnSpPr>
          <p:cNvPr id="12" name="Straight Arrow Connector 11"/>
          <p:cNvCxnSpPr/>
          <p:nvPr/>
        </p:nvCxnSpPr>
        <p:spPr bwMode="auto">
          <a:xfrm flipV="1">
            <a:off x="331951" y="3549649"/>
            <a:ext cx="2923949" cy="7343"/>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cxnSp>
        <p:nvCxnSpPr>
          <p:cNvPr id="13" name="Straight Arrow Connector 12"/>
          <p:cNvCxnSpPr/>
          <p:nvPr/>
        </p:nvCxnSpPr>
        <p:spPr bwMode="auto">
          <a:xfrm flipV="1">
            <a:off x="3012281" y="3114674"/>
            <a:ext cx="3352800" cy="2878"/>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cxnSp>
        <p:nvCxnSpPr>
          <p:cNvPr id="14" name="Straight Arrow Connector 13"/>
          <p:cNvCxnSpPr/>
          <p:nvPr/>
        </p:nvCxnSpPr>
        <p:spPr bwMode="auto">
          <a:xfrm>
            <a:off x="5450681" y="2360612"/>
            <a:ext cx="2971800" cy="6053"/>
          </a:xfrm>
          <a:prstGeom prst="straightConnector1">
            <a:avLst/>
          </a:prstGeom>
          <a:solidFill>
            <a:srgbClr val="00B8FF"/>
          </a:solidFill>
          <a:ln w="50800" cap="flat" cmpd="sng" algn="ctr">
            <a:gradFill flip="none" rotWithShape="1">
              <a:gsLst>
                <a:gs pos="0">
                  <a:schemeClr val="tx1"/>
                </a:gs>
                <a:gs pos="100000">
                  <a:schemeClr val="accent5"/>
                </a:gs>
              </a:gsLst>
              <a:lin ang="0" scaled="1"/>
              <a:tileRect/>
            </a:gradFill>
            <a:prstDash val="solid"/>
            <a:round/>
            <a:headEnd type="arrow"/>
            <a:tailEnd type="arrow"/>
          </a:ln>
          <a:effectLst/>
        </p:spPr>
      </p:cxnSp>
      <p:sp>
        <p:nvSpPr>
          <p:cNvPr id="6158" name="TextBox 14"/>
          <p:cNvSpPr txBox="1">
            <a:spLocks noChangeArrowheads="1"/>
          </p:cNvSpPr>
          <p:nvPr/>
        </p:nvSpPr>
        <p:spPr bwMode="auto">
          <a:xfrm>
            <a:off x="421481" y="4581525"/>
            <a:ext cx="7620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Rain storm</a:t>
            </a:r>
          </a:p>
        </p:txBody>
      </p:sp>
      <p:sp>
        <p:nvSpPr>
          <p:cNvPr id="6159" name="TextBox 15"/>
          <p:cNvSpPr txBox="1">
            <a:spLocks noChangeArrowheads="1"/>
          </p:cNvSpPr>
          <p:nvPr/>
        </p:nvSpPr>
        <p:spPr bwMode="auto">
          <a:xfrm>
            <a:off x="1267619" y="5192712"/>
            <a:ext cx="9906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Tropical cyclone</a:t>
            </a:r>
          </a:p>
        </p:txBody>
      </p:sp>
      <p:sp>
        <p:nvSpPr>
          <p:cNvPr id="6160" name="TextBox 16"/>
          <p:cNvSpPr txBox="1">
            <a:spLocks noChangeArrowheads="1"/>
          </p:cNvSpPr>
          <p:nvPr/>
        </p:nvSpPr>
        <p:spPr bwMode="auto">
          <a:xfrm>
            <a:off x="2337594" y="4616450"/>
            <a:ext cx="1447800" cy="676275"/>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Wet season &amp;</a:t>
            </a:r>
          </a:p>
          <a:p>
            <a:pPr algn="ctr" eaLnBrk="1" hangingPunct="1"/>
            <a:r>
              <a:rPr lang="en-US" b="1">
                <a:solidFill>
                  <a:srgbClr val="1A7C99"/>
                </a:solidFill>
                <a:latin typeface="Calibri" charset="0"/>
              </a:rPr>
              <a:t>dry season</a:t>
            </a:r>
          </a:p>
        </p:txBody>
      </p:sp>
      <p:sp>
        <p:nvSpPr>
          <p:cNvPr id="6161" name="TextBox 17"/>
          <p:cNvSpPr txBox="1">
            <a:spLocks noChangeArrowheads="1"/>
          </p:cNvSpPr>
          <p:nvPr/>
        </p:nvSpPr>
        <p:spPr bwMode="auto">
          <a:xfrm>
            <a:off x="4002881" y="5185751"/>
            <a:ext cx="1200150" cy="663053"/>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dirty="0">
                <a:solidFill>
                  <a:srgbClr val="1A7C99"/>
                </a:solidFill>
                <a:latin typeface="Calibri" charset="0"/>
              </a:rPr>
              <a:t>El Niño </a:t>
            </a:r>
            <a:r>
              <a:rPr lang="en-US" b="1" dirty="0" smtClean="0">
                <a:solidFill>
                  <a:srgbClr val="1A7C99"/>
                </a:solidFill>
                <a:latin typeface="Calibri" charset="0"/>
              </a:rPr>
              <a:t>and La Niña</a:t>
            </a:r>
            <a:endParaRPr lang="en-US" b="1" dirty="0">
              <a:solidFill>
                <a:srgbClr val="1A7C99"/>
              </a:solidFill>
              <a:latin typeface="Calibri" charset="0"/>
            </a:endParaRPr>
          </a:p>
        </p:txBody>
      </p:sp>
      <p:sp>
        <p:nvSpPr>
          <p:cNvPr id="6163" name="TextBox 19"/>
          <p:cNvSpPr txBox="1">
            <a:spLocks noChangeArrowheads="1"/>
          </p:cNvSpPr>
          <p:nvPr/>
        </p:nvSpPr>
        <p:spPr bwMode="auto">
          <a:xfrm>
            <a:off x="6827044" y="5192712"/>
            <a:ext cx="1658937" cy="1225550"/>
          </a:xfrm>
          <a:prstGeom prst="rect">
            <a:avLst/>
          </a:prstGeom>
          <a:solidFill>
            <a:srgbClr val="CCFFFF"/>
          </a:solidFill>
          <a:ln w="19050">
            <a:solidFill>
              <a:srgbClr val="008080"/>
            </a:solidFill>
            <a:miter lim="800000"/>
            <a:headEnd/>
            <a:tailEnd/>
          </a:ln>
        </p:spPr>
        <p:txBody>
          <a:bodyPr lIns="54000" tIns="54000" rIns="54000" bIns="5400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b="1">
                <a:solidFill>
                  <a:srgbClr val="1A7C99"/>
                </a:solidFill>
                <a:latin typeface="Calibri" charset="0"/>
              </a:rPr>
              <a:t>Global warming</a:t>
            </a:r>
          </a:p>
          <a:p>
            <a:pPr algn="ctr" eaLnBrk="1" hangingPunct="1"/>
            <a:r>
              <a:rPr lang="en-US" b="1">
                <a:solidFill>
                  <a:srgbClr val="1A7C99"/>
                </a:solidFill>
                <a:latin typeface="Calibri" charset="0"/>
              </a:rPr>
              <a:t>&amp;</a:t>
            </a:r>
          </a:p>
          <a:p>
            <a:pPr algn="ctr" eaLnBrk="1" hangingPunct="1"/>
            <a:r>
              <a:rPr lang="en-US" b="1">
                <a:solidFill>
                  <a:srgbClr val="1A7C99"/>
                </a:solidFill>
                <a:latin typeface="Calibri" charset="0"/>
              </a:rPr>
              <a:t>ocean acidification </a:t>
            </a:r>
          </a:p>
        </p:txBody>
      </p:sp>
      <p:pic>
        <p:nvPicPr>
          <p:cNvPr id="6164" name="Straight Arrow Connector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31" y="3135312"/>
            <a:ext cx="83693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5255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3795" name="Rectangle 14"/>
          <p:cNvSpPr>
            <a:spLocks noChangeArrowheads="1"/>
          </p:cNvSpPr>
          <p:nvPr/>
        </p:nvSpPr>
        <p:spPr bwMode="auto">
          <a:xfrm>
            <a:off x="564413" y="1998035"/>
            <a:ext cx="7881629" cy="4911720"/>
          </a:xfrm>
          <a:prstGeom prst="rect">
            <a:avLst/>
          </a:prstGeom>
          <a:noFill/>
          <a:ln w="9525">
            <a:noFill/>
            <a:miter lim="800000"/>
            <a:headEnd/>
            <a:tailEnd/>
          </a:ln>
        </p:spPr>
        <p:txBody>
          <a:bodyPr wrap="square" lIns="78858" tIns="39429" rIns="78858" bIns="39429">
            <a:spAutoFit/>
          </a:bodyPr>
          <a:lstStyle/>
          <a:p>
            <a:r>
              <a:rPr lang="en-US" sz="2600" dirty="0">
                <a:solidFill>
                  <a:schemeClr val="tx1">
                    <a:lumMod val="75000"/>
                    <a:lumOff val="25000"/>
                  </a:schemeClr>
                </a:solidFill>
                <a:latin typeface="+mj-lt"/>
              </a:rPr>
              <a:t>Forecasts can be available hours, days, weeks, months, or even decades in </a:t>
            </a:r>
            <a:r>
              <a:rPr lang="en-US" sz="2600" dirty="0" smtClean="0">
                <a:solidFill>
                  <a:schemeClr val="tx1">
                    <a:lumMod val="75000"/>
                    <a:lumOff val="25000"/>
                  </a:schemeClr>
                </a:solidFill>
                <a:latin typeface="+mj-lt"/>
              </a:rPr>
              <a:t>advance.</a:t>
            </a:r>
          </a:p>
          <a:p>
            <a:endParaRPr lang="en-US" sz="1400" dirty="0">
              <a:solidFill>
                <a:schemeClr val="tx1">
                  <a:lumMod val="75000"/>
                  <a:lumOff val="25000"/>
                </a:schemeClr>
              </a:solidFill>
              <a:latin typeface="+mj-lt"/>
            </a:endParaRPr>
          </a:p>
          <a:p>
            <a:r>
              <a:rPr lang="en-US" sz="2600" dirty="0">
                <a:solidFill>
                  <a:schemeClr val="tx1">
                    <a:lumMod val="75000"/>
                    <a:lumOff val="25000"/>
                  </a:schemeClr>
                </a:solidFill>
              </a:rPr>
              <a:t>For example, the Vanuatu Meteorology and </a:t>
            </a:r>
            <a:r>
              <a:rPr lang="en-US" sz="2600" dirty="0" smtClean="0">
                <a:solidFill>
                  <a:schemeClr val="tx1">
                    <a:lumMod val="75000"/>
                    <a:lumOff val="25000"/>
                  </a:schemeClr>
                </a:solidFill>
              </a:rPr>
              <a:t>Geo-hazard </a:t>
            </a:r>
            <a:r>
              <a:rPr lang="en-US" sz="2600" dirty="0">
                <a:solidFill>
                  <a:schemeClr val="tx1">
                    <a:lumMod val="75000"/>
                    <a:lumOff val="25000"/>
                  </a:schemeClr>
                </a:solidFill>
              </a:rPr>
              <a:t>Department could release a </a:t>
            </a:r>
            <a:r>
              <a:rPr lang="en-US" sz="2600" b="1" dirty="0">
                <a:solidFill>
                  <a:schemeClr val="tx1">
                    <a:lumMod val="75000"/>
                    <a:lumOff val="25000"/>
                  </a:schemeClr>
                </a:solidFill>
              </a:rPr>
              <a:t>severe weather warning </a:t>
            </a:r>
            <a:r>
              <a:rPr lang="en-US" sz="2600" dirty="0">
                <a:solidFill>
                  <a:schemeClr val="tx1">
                    <a:lumMod val="75000"/>
                    <a:lumOff val="25000"/>
                  </a:schemeClr>
                </a:solidFill>
              </a:rPr>
              <a:t>for the next 24 hours, forecasting winds of 40 to 50km an hour and very heavy rainfall with a chance of flooding in some </a:t>
            </a:r>
            <a:r>
              <a:rPr lang="en-US" sz="2600" dirty="0" smtClean="0">
                <a:solidFill>
                  <a:schemeClr val="tx1">
                    <a:lumMod val="75000"/>
                    <a:lumOff val="25000"/>
                  </a:schemeClr>
                </a:solidFill>
              </a:rPr>
              <a:t>areas, </a:t>
            </a:r>
            <a:r>
              <a:rPr lang="en-US" sz="2600" dirty="0">
                <a:solidFill>
                  <a:schemeClr val="tx1">
                    <a:lumMod val="75000"/>
                    <a:lumOff val="25000"/>
                  </a:schemeClr>
                </a:solidFill>
              </a:rPr>
              <a:t>or they could issue a </a:t>
            </a:r>
            <a:r>
              <a:rPr lang="en-US" sz="2600" b="1" dirty="0">
                <a:solidFill>
                  <a:schemeClr val="tx1">
                    <a:lumMod val="75000"/>
                    <a:lumOff val="25000"/>
                  </a:schemeClr>
                </a:solidFill>
              </a:rPr>
              <a:t>seasonal forecast</a:t>
            </a:r>
            <a:r>
              <a:rPr lang="en-US" sz="2600" dirty="0">
                <a:solidFill>
                  <a:schemeClr val="tx1">
                    <a:lumMod val="75000"/>
                    <a:lumOff val="25000"/>
                  </a:schemeClr>
                </a:solidFill>
              </a:rPr>
              <a:t>, predicting a strong El Niño in the Pacific and forecasting below average rainfall in Vanuatu over the coming three months.</a:t>
            </a:r>
            <a:endParaRPr lang="en-AU" sz="2600" dirty="0">
              <a:solidFill>
                <a:schemeClr val="tx1">
                  <a:lumMod val="75000"/>
                  <a:lumOff val="25000"/>
                </a:schemeClr>
              </a:solidFill>
            </a:endParaRPr>
          </a:p>
          <a:p>
            <a:endParaRPr lang="en-US" sz="2800" dirty="0">
              <a:solidFill>
                <a:schemeClr val="tx1">
                  <a:lumMod val="75000"/>
                  <a:lumOff val="25000"/>
                </a:schemeClr>
              </a:solidFill>
              <a:latin typeface="+mj-lt"/>
            </a:endParaRPr>
          </a:p>
        </p:txBody>
      </p:sp>
    </p:spTree>
    <p:extLst>
      <p:ext uri="{BB962C8B-B14F-4D97-AF65-F5344CB8AC3E}">
        <p14:creationId xmlns:p14="http://schemas.microsoft.com/office/powerpoint/2010/main" val="25632296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266145" y="2604415"/>
            <a:ext cx="23590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rgbClr val="404040"/>
                </a:solidFill>
                <a:latin typeface="Arial" charset="0"/>
              </a:rPr>
              <a:t>Climate change</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rgbClr val="404040"/>
                </a:solidFill>
                <a:latin typeface="Arial" charset="0"/>
              </a:rPr>
              <a:t>rising risks, trends, more surprises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rgbClr val="404040"/>
              </a:solidFill>
              <a:latin typeface="Arial" charset="0"/>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rgbClr val="404040"/>
                </a:solidFill>
                <a:latin typeface="Arial" charset="0"/>
              </a:rPr>
              <a:t>Decades, end of century</a:t>
            </a:r>
          </a:p>
        </p:txBody>
      </p:sp>
      <p:sp>
        <p:nvSpPr>
          <p:cNvPr id="20482" name="Rectangle 2"/>
          <p:cNvSpPr>
            <a:spLocks noChangeArrowheads="1"/>
          </p:cNvSpPr>
          <p:nvPr/>
        </p:nvSpPr>
        <p:spPr bwMode="auto">
          <a:xfrm>
            <a:off x="3214688" y="3420390"/>
            <a:ext cx="257333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rgbClr val="404040"/>
                </a:solidFill>
                <a:latin typeface="Arial" charset="0"/>
              </a:rPr>
              <a:t>Seasonal forecasts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rgbClr val="404040"/>
                </a:solidFill>
                <a:latin typeface="Arial" charset="0"/>
              </a:rPr>
              <a:t>level of risk in coming months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rgbClr val="404040"/>
              </a:solidFill>
              <a:latin typeface="Arial" charset="0"/>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rgbClr val="404040"/>
                </a:solidFill>
                <a:latin typeface="Arial" charset="0"/>
              </a:rPr>
              <a:t>next 3-6 months </a:t>
            </a:r>
          </a:p>
        </p:txBody>
      </p:sp>
      <p:sp>
        <p:nvSpPr>
          <p:cNvPr id="20483" name="Rectangle 3"/>
          <p:cNvSpPr>
            <a:spLocks noChangeArrowheads="1"/>
          </p:cNvSpPr>
          <p:nvPr/>
        </p:nvSpPr>
        <p:spPr bwMode="auto">
          <a:xfrm>
            <a:off x="5756275" y="4172865"/>
            <a:ext cx="2452688"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83" tIns="45636" rIns="91583" bIns="45636">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2000" dirty="0">
                <a:solidFill>
                  <a:srgbClr val="404040"/>
                </a:solidFill>
                <a:latin typeface="Arial" charset="0"/>
              </a:rPr>
              <a:t>Weather forecasts</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dirty="0">
                <a:solidFill>
                  <a:srgbClr val="404040"/>
                </a:solidFill>
                <a:latin typeface="Arial" charset="0"/>
              </a:rPr>
              <a:t>impending hazard</a:t>
            </a: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endParaRPr lang="en-US" sz="1600" dirty="0">
              <a:solidFill>
                <a:srgbClr val="404040"/>
              </a:solidFill>
              <a:latin typeface="Arial" charset="0"/>
            </a:endParaRPr>
          </a:p>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600" i="1" dirty="0">
                <a:solidFill>
                  <a:srgbClr val="404040"/>
                </a:solidFill>
                <a:latin typeface="Arial" charset="0"/>
              </a:rPr>
              <a:t>10 days or less</a:t>
            </a:r>
          </a:p>
        </p:txBody>
      </p:sp>
      <p:grpSp>
        <p:nvGrpSpPr>
          <p:cNvPr id="2" name="Group 4"/>
          <p:cNvGrpSpPr>
            <a:grpSpLocks/>
          </p:cNvGrpSpPr>
          <p:nvPr/>
        </p:nvGrpSpPr>
        <p:grpSpPr bwMode="auto">
          <a:xfrm>
            <a:off x="1403350" y="2090065"/>
            <a:ext cx="7123113" cy="2003425"/>
            <a:chOff x="1238" y="1237"/>
            <a:chExt cx="5364" cy="1403"/>
          </a:xfrm>
        </p:grpSpPr>
        <p:grpSp>
          <p:nvGrpSpPr>
            <p:cNvPr id="21517" name="Group 5"/>
            <p:cNvGrpSpPr>
              <a:grpSpLocks/>
            </p:cNvGrpSpPr>
            <p:nvPr/>
          </p:nvGrpSpPr>
          <p:grpSpPr bwMode="auto">
            <a:xfrm>
              <a:off x="1238" y="1237"/>
              <a:ext cx="5364" cy="1403"/>
              <a:chOff x="1238" y="1237"/>
              <a:chExt cx="5364" cy="1403"/>
            </a:xfrm>
          </p:grpSpPr>
          <p:sp>
            <p:nvSpPr>
              <p:cNvPr id="21519" name="Line 6"/>
              <p:cNvSpPr>
                <a:spLocks noChangeShapeType="1"/>
              </p:cNvSpPr>
              <p:nvPr/>
            </p:nvSpPr>
            <p:spPr bwMode="auto">
              <a:xfrm>
                <a:off x="1238" y="1237"/>
                <a:ext cx="5156" cy="1233"/>
              </a:xfrm>
              <a:prstGeom prst="line">
                <a:avLst/>
              </a:prstGeom>
              <a:noFill/>
              <a:ln w="3492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20" name="AutoShape 7"/>
              <p:cNvSpPr>
                <a:spLocks noChangeArrowheads="1"/>
              </p:cNvSpPr>
              <p:nvPr/>
            </p:nvSpPr>
            <p:spPr bwMode="auto">
              <a:xfrm rot="6360000">
                <a:off x="6275" y="2303"/>
                <a:ext cx="263" cy="332"/>
              </a:xfrm>
              <a:prstGeom prst="triangle">
                <a:avLst>
                  <a:gd name="adj" fmla="val 50000"/>
                </a:avLst>
              </a:prstGeom>
              <a:solidFill>
                <a:srgbClr val="FF0000"/>
              </a:solidFill>
              <a:ln w="9398">
                <a:solidFill>
                  <a:srgbClr val="FF0000"/>
                </a:solidFill>
                <a:miter lim="800000"/>
                <a:headEnd/>
                <a:tailEnd/>
              </a:ln>
            </p:spPr>
            <p:txBody>
              <a:bodyPr rot="10800000" vert="eaVert" wrap="none" lIns="78858" tIns="39429" rIns="78858" bIns="39429" anchor="ctr"/>
              <a:lstStyle/>
              <a:p>
                <a:pPr defTabSz="787400"/>
                <a:endParaRPr lang="en-US"/>
              </a:p>
            </p:txBody>
          </p:sp>
        </p:grpSp>
        <p:sp>
          <p:nvSpPr>
            <p:cNvPr id="21518" name="Rectangle 8"/>
            <p:cNvSpPr>
              <a:spLocks noChangeArrowheads="1"/>
            </p:cNvSpPr>
            <p:nvPr/>
          </p:nvSpPr>
          <p:spPr bwMode="auto">
            <a:xfrm rot="840000">
              <a:off x="2520" y="1490"/>
              <a:ext cx="3061"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87" tIns="45638" rIns="91587" bIns="45638">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800">
                  <a:solidFill>
                    <a:srgbClr val="FF0000"/>
                  </a:solidFill>
                  <a:latin typeface="Arial" charset="0"/>
                </a:rPr>
                <a:t>more specific information</a:t>
              </a:r>
            </a:p>
          </p:txBody>
        </p:sp>
      </p:grpSp>
      <p:grpSp>
        <p:nvGrpSpPr>
          <p:cNvPr id="4" name="Group 9"/>
          <p:cNvGrpSpPr>
            <a:grpSpLocks/>
          </p:cNvGrpSpPr>
          <p:nvPr/>
        </p:nvGrpSpPr>
        <p:grpSpPr bwMode="auto">
          <a:xfrm>
            <a:off x="827088" y="4250652"/>
            <a:ext cx="6594475" cy="1965325"/>
            <a:chOff x="829" y="3251"/>
            <a:chExt cx="4966" cy="1377"/>
          </a:xfrm>
        </p:grpSpPr>
        <p:grpSp>
          <p:nvGrpSpPr>
            <p:cNvPr id="21513" name="Group 10"/>
            <p:cNvGrpSpPr>
              <a:grpSpLocks/>
            </p:cNvGrpSpPr>
            <p:nvPr/>
          </p:nvGrpSpPr>
          <p:grpSpPr bwMode="auto">
            <a:xfrm>
              <a:off x="829" y="3251"/>
              <a:ext cx="4966" cy="1377"/>
              <a:chOff x="829" y="3251"/>
              <a:chExt cx="4966" cy="1377"/>
            </a:xfrm>
          </p:grpSpPr>
          <p:sp>
            <p:nvSpPr>
              <p:cNvPr id="21515" name="Line 11"/>
              <p:cNvSpPr>
                <a:spLocks noChangeShapeType="1"/>
              </p:cNvSpPr>
              <p:nvPr/>
            </p:nvSpPr>
            <p:spPr bwMode="auto">
              <a:xfrm>
                <a:off x="972" y="3424"/>
                <a:ext cx="4824" cy="1205"/>
              </a:xfrm>
              <a:prstGeom prst="line">
                <a:avLst/>
              </a:prstGeom>
              <a:noFill/>
              <a:ln w="2844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1516" name="AutoShape 12"/>
              <p:cNvSpPr>
                <a:spLocks noChangeArrowheads="1"/>
              </p:cNvSpPr>
              <p:nvPr/>
            </p:nvSpPr>
            <p:spPr bwMode="auto">
              <a:xfrm rot="-4320000">
                <a:off x="887" y="3266"/>
                <a:ext cx="257" cy="311"/>
              </a:xfrm>
              <a:prstGeom prst="triangle">
                <a:avLst>
                  <a:gd name="adj" fmla="val 50000"/>
                </a:avLst>
              </a:prstGeom>
              <a:solidFill>
                <a:srgbClr val="FF0000"/>
              </a:solidFill>
              <a:ln w="9398">
                <a:solidFill>
                  <a:srgbClr val="FF0000"/>
                </a:solidFill>
                <a:miter lim="800000"/>
                <a:headEnd/>
                <a:tailEnd/>
              </a:ln>
            </p:spPr>
            <p:txBody>
              <a:bodyPr vert="eaVert" wrap="none" lIns="78858" tIns="39429" rIns="78858" bIns="39429" anchor="ctr"/>
              <a:lstStyle/>
              <a:p>
                <a:pPr defTabSz="787400"/>
                <a:endParaRPr lang="en-US"/>
              </a:p>
            </p:txBody>
          </p:sp>
        </p:grpSp>
        <p:sp>
          <p:nvSpPr>
            <p:cNvPr id="21514" name="Rectangle 13"/>
            <p:cNvSpPr>
              <a:spLocks noChangeArrowheads="1"/>
            </p:cNvSpPr>
            <p:nvPr/>
          </p:nvSpPr>
          <p:spPr bwMode="auto">
            <a:xfrm rot="840000">
              <a:off x="1849" y="4020"/>
              <a:ext cx="286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87" tIns="45638" rIns="91587" bIns="45638">
              <a:spAutoFit/>
            </a:bodyPr>
            <a:lstStyle/>
            <a:p>
              <a:pPr defTabSz="787400">
                <a:lnSpc>
                  <a:spcPct val="110000"/>
                </a:lnSpc>
                <a:tabLst>
                  <a:tab pos="0" algn="l"/>
                  <a:tab pos="787400" algn="l"/>
                  <a:tab pos="1574800" algn="l"/>
                  <a:tab pos="2363788" algn="l"/>
                  <a:tab pos="3152775" algn="l"/>
                  <a:tab pos="3941763" algn="l"/>
                  <a:tab pos="4729163" algn="l"/>
                  <a:tab pos="5518150" algn="l"/>
                  <a:tab pos="6307138" algn="l"/>
                  <a:tab pos="7096125" algn="l"/>
                  <a:tab pos="7883525" algn="l"/>
                  <a:tab pos="8672513" algn="l"/>
                </a:tabLst>
              </a:pPr>
              <a:r>
                <a:rPr lang="en-US" sz="1800">
                  <a:solidFill>
                    <a:srgbClr val="FF0000"/>
                  </a:solidFill>
                  <a:latin typeface="Arial" charset="0"/>
                </a:rPr>
                <a:t>more time to reduce risk</a:t>
              </a:r>
            </a:p>
          </p:txBody>
        </p:sp>
      </p:grpSp>
      <p:sp>
        <p:nvSpPr>
          <p:cNvPr id="10265" name="Text Box 25"/>
          <p:cNvSpPr txBox="1">
            <a:spLocks noChangeArrowheads="1"/>
          </p:cNvSpPr>
          <p:nvPr/>
        </p:nvSpPr>
        <p:spPr bwMode="auto">
          <a:xfrm>
            <a:off x="7796213" y="5058689"/>
            <a:ext cx="1296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6" tIns="45718" rIns="91436" bIns="45718">
            <a:spAutoFit/>
          </a:bodyPr>
          <a:lstStyle>
            <a:lvl1pPr defTabSz="788988" eaLnBrk="0" hangingPunct="0">
              <a:defRPr sz="2000">
                <a:solidFill>
                  <a:schemeClr val="tx1"/>
                </a:solidFill>
                <a:latin typeface="Times New Roman" charset="0"/>
                <a:ea typeface="ＭＳ Ｐゴシック" charset="0"/>
                <a:cs typeface="ＭＳ Ｐゴシック" charset="0"/>
              </a:defRPr>
            </a:lvl1pPr>
            <a:lvl2pPr defTabSz="788988" eaLnBrk="0" hangingPunct="0">
              <a:defRPr sz="2000">
                <a:solidFill>
                  <a:schemeClr val="tx1"/>
                </a:solidFill>
                <a:latin typeface="Times New Roman" charset="0"/>
                <a:ea typeface="ＭＳ Ｐゴシック" charset="0"/>
              </a:defRPr>
            </a:lvl2pPr>
            <a:lvl3pPr defTabSz="788988" eaLnBrk="0" hangingPunct="0">
              <a:defRPr sz="2000">
                <a:solidFill>
                  <a:schemeClr val="tx1"/>
                </a:solidFill>
                <a:latin typeface="Times New Roman" charset="0"/>
                <a:ea typeface="ＭＳ Ｐゴシック" charset="0"/>
              </a:defRPr>
            </a:lvl3pPr>
            <a:lvl4pPr defTabSz="788988" eaLnBrk="0" hangingPunct="0">
              <a:defRPr sz="2000">
                <a:solidFill>
                  <a:schemeClr val="tx1"/>
                </a:solidFill>
                <a:latin typeface="Times New Roman" charset="0"/>
                <a:ea typeface="ＭＳ Ｐゴシック" charset="0"/>
              </a:defRPr>
            </a:lvl4pPr>
            <a:lvl5pPr defTabSz="788988" eaLnBrk="0" hangingPunct="0">
              <a:defRPr sz="2000">
                <a:solidFill>
                  <a:schemeClr val="tx1"/>
                </a:solidFill>
                <a:latin typeface="Times New Roman" charset="0"/>
                <a:ea typeface="ＭＳ Ｐゴシック" charset="0"/>
              </a:defRPr>
            </a:lvl5pPr>
            <a:lvl6pPr algn="ctr" defTabSz="788988" eaLnBrk="0" fontAlgn="base" hangingPunct="0">
              <a:spcBef>
                <a:spcPct val="0"/>
              </a:spcBef>
              <a:spcAft>
                <a:spcPct val="0"/>
              </a:spcAft>
              <a:defRPr sz="2000">
                <a:solidFill>
                  <a:schemeClr val="tx1"/>
                </a:solidFill>
                <a:latin typeface="Times New Roman" charset="0"/>
                <a:ea typeface="ＭＳ Ｐゴシック" charset="0"/>
              </a:defRPr>
            </a:lvl6pPr>
            <a:lvl7pPr algn="ctr" defTabSz="788988" eaLnBrk="0" fontAlgn="base" hangingPunct="0">
              <a:spcBef>
                <a:spcPct val="0"/>
              </a:spcBef>
              <a:spcAft>
                <a:spcPct val="0"/>
              </a:spcAft>
              <a:defRPr sz="2000">
                <a:solidFill>
                  <a:schemeClr val="tx1"/>
                </a:solidFill>
                <a:latin typeface="Times New Roman" charset="0"/>
                <a:ea typeface="ＭＳ Ｐゴシック" charset="0"/>
              </a:defRPr>
            </a:lvl7pPr>
            <a:lvl8pPr algn="ctr" defTabSz="788988" eaLnBrk="0" fontAlgn="base" hangingPunct="0">
              <a:spcBef>
                <a:spcPct val="0"/>
              </a:spcBef>
              <a:spcAft>
                <a:spcPct val="0"/>
              </a:spcAft>
              <a:defRPr sz="2000">
                <a:solidFill>
                  <a:schemeClr val="tx1"/>
                </a:solidFill>
                <a:latin typeface="Times New Roman" charset="0"/>
                <a:ea typeface="ＭＳ Ｐゴシック" charset="0"/>
              </a:defRPr>
            </a:lvl8pPr>
            <a:lvl9pPr algn="ctr" defTabSz="788988"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defRPr/>
            </a:pPr>
            <a:r>
              <a:rPr lang="da-DK" b="1" dirty="0" err="1">
                <a:solidFill>
                  <a:srgbClr val="008080"/>
                </a:solidFill>
                <a:latin typeface="Arial" charset="0"/>
              </a:rPr>
              <a:t>Shorter</a:t>
            </a:r>
            <a:endParaRPr lang="da-DK" b="1" dirty="0">
              <a:solidFill>
                <a:srgbClr val="008080"/>
              </a:solidFill>
              <a:latin typeface="Arial" charset="0"/>
            </a:endParaRPr>
          </a:p>
          <a:p>
            <a:pPr eaLnBrk="1" hangingPunct="1">
              <a:defRPr/>
            </a:pPr>
            <a:r>
              <a:rPr lang="da-DK" b="1" dirty="0" err="1">
                <a:solidFill>
                  <a:srgbClr val="008080"/>
                </a:solidFill>
                <a:latin typeface="Arial" charset="0"/>
              </a:rPr>
              <a:t>lead</a:t>
            </a:r>
            <a:r>
              <a:rPr lang="da-DK" b="1" dirty="0">
                <a:solidFill>
                  <a:srgbClr val="008080"/>
                </a:solidFill>
                <a:latin typeface="Arial" charset="0"/>
              </a:rPr>
              <a:t> time</a:t>
            </a:r>
          </a:p>
        </p:txBody>
      </p:sp>
      <p:sp>
        <p:nvSpPr>
          <p:cNvPr id="10266" name="Text Box 26"/>
          <p:cNvSpPr txBox="1">
            <a:spLocks noChangeArrowheads="1"/>
          </p:cNvSpPr>
          <p:nvPr/>
        </p:nvSpPr>
        <p:spPr bwMode="auto">
          <a:xfrm>
            <a:off x="106362" y="3066377"/>
            <a:ext cx="12969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6" tIns="45718" rIns="91436" bIns="45718">
            <a:spAutoFit/>
          </a:bodyPr>
          <a:lstStyle>
            <a:lvl1pPr defTabSz="788988" eaLnBrk="0" hangingPunct="0">
              <a:defRPr sz="2000">
                <a:solidFill>
                  <a:schemeClr val="tx1"/>
                </a:solidFill>
                <a:latin typeface="Times New Roman" charset="0"/>
                <a:ea typeface="ＭＳ Ｐゴシック" charset="0"/>
                <a:cs typeface="ＭＳ Ｐゴシック" charset="0"/>
              </a:defRPr>
            </a:lvl1pPr>
            <a:lvl2pPr defTabSz="788988" eaLnBrk="0" hangingPunct="0">
              <a:defRPr sz="2000">
                <a:solidFill>
                  <a:schemeClr val="tx1"/>
                </a:solidFill>
                <a:latin typeface="Times New Roman" charset="0"/>
                <a:ea typeface="ＭＳ Ｐゴシック" charset="0"/>
              </a:defRPr>
            </a:lvl2pPr>
            <a:lvl3pPr defTabSz="788988" eaLnBrk="0" hangingPunct="0">
              <a:defRPr sz="2000">
                <a:solidFill>
                  <a:schemeClr val="tx1"/>
                </a:solidFill>
                <a:latin typeface="Times New Roman" charset="0"/>
                <a:ea typeface="ＭＳ Ｐゴシック" charset="0"/>
              </a:defRPr>
            </a:lvl3pPr>
            <a:lvl4pPr defTabSz="788988" eaLnBrk="0" hangingPunct="0">
              <a:defRPr sz="2000">
                <a:solidFill>
                  <a:schemeClr val="tx1"/>
                </a:solidFill>
                <a:latin typeface="Times New Roman" charset="0"/>
                <a:ea typeface="ＭＳ Ｐゴシック" charset="0"/>
              </a:defRPr>
            </a:lvl4pPr>
            <a:lvl5pPr defTabSz="788988" eaLnBrk="0" hangingPunct="0">
              <a:defRPr sz="2000">
                <a:solidFill>
                  <a:schemeClr val="tx1"/>
                </a:solidFill>
                <a:latin typeface="Times New Roman" charset="0"/>
                <a:ea typeface="ＭＳ Ｐゴシック" charset="0"/>
              </a:defRPr>
            </a:lvl5pPr>
            <a:lvl6pPr algn="ctr" defTabSz="788988" eaLnBrk="0" fontAlgn="base" hangingPunct="0">
              <a:spcBef>
                <a:spcPct val="0"/>
              </a:spcBef>
              <a:spcAft>
                <a:spcPct val="0"/>
              </a:spcAft>
              <a:defRPr sz="2000">
                <a:solidFill>
                  <a:schemeClr val="tx1"/>
                </a:solidFill>
                <a:latin typeface="Times New Roman" charset="0"/>
                <a:ea typeface="ＭＳ Ｐゴシック" charset="0"/>
              </a:defRPr>
            </a:lvl6pPr>
            <a:lvl7pPr algn="ctr" defTabSz="788988" eaLnBrk="0" fontAlgn="base" hangingPunct="0">
              <a:spcBef>
                <a:spcPct val="0"/>
              </a:spcBef>
              <a:spcAft>
                <a:spcPct val="0"/>
              </a:spcAft>
              <a:defRPr sz="2000">
                <a:solidFill>
                  <a:schemeClr val="tx1"/>
                </a:solidFill>
                <a:latin typeface="Times New Roman" charset="0"/>
                <a:ea typeface="ＭＳ Ｐゴシック" charset="0"/>
              </a:defRPr>
            </a:lvl7pPr>
            <a:lvl8pPr algn="ctr" defTabSz="788988" eaLnBrk="0" fontAlgn="base" hangingPunct="0">
              <a:spcBef>
                <a:spcPct val="0"/>
              </a:spcBef>
              <a:spcAft>
                <a:spcPct val="0"/>
              </a:spcAft>
              <a:defRPr sz="2000">
                <a:solidFill>
                  <a:schemeClr val="tx1"/>
                </a:solidFill>
                <a:latin typeface="Times New Roman" charset="0"/>
                <a:ea typeface="ＭＳ Ｐゴシック" charset="0"/>
              </a:defRPr>
            </a:lvl8pPr>
            <a:lvl9pPr algn="ctr" defTabSz="788988"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defRPr/>
            </a:pPr>
            <a:r>
              <a:rPr lang="da-DK" b="1" dirty="0">
                <a:solidFill>
                  <a:srgbClr val="008080"/>
                </a:solidFill>
                <a:latin typeface="Arial" charset="0"/>
              </a:rPr>
              <a:t>Longer</a:t>
            </a:r>
          </a:p>
          <a:p>
            <a:pPr eaLnBrk="1" hangingPunct="1">
              <a:defRPr/>
            </a:pPr>
            <a:r>
              <a:rPr lang="da-DK" b="1" dirty="0" err="1">
                <a:solidFill>
                  <a:srgbClr val="008080"/>
                </a:solidFill>
                <a:latin typeface="Arial" charset="0"/>
              </a:rPr>
              <a:t>lead</a:t>
            </a:r>
            <a:r>
              <a:rPr lang="da-DK" b="1" dirty="0">
                <a:solidFill>
                  <a:srgbClr val="008080"/>
                </a:solidFill>
                <a:latin typeface="Arial" charset="0"/>
              </a:rPr>
              <a:t> time</a:t>
            </a:r>
          </a:p>
        </p:txBody>
      </p:sp>
    </p:spTree>
    <p:extLst>
      <p:ext uri="{BB962C8B-B14F-4D97-AF65-F5344CB8AC3E}">
        <p14:creationId xmlns:p14="http://schemas.microsoft.com/office/powerpoint/2010/main" val="22554112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1"/>
                                        </p:tgtEl>
                                        <p:attrNameLst>
                                          <p:attrName>style.visibility</p:attrName>
                                        </p:attrNameLst>
                                      </p:cBhvr>
                                      <p:to>
                                        <p:strVal val="visible"/>
                                      </p:to>
                                    </p:set>
                                    <p:animEffect transition="in" filter="fade">
                                      <p:cBhvr additive="repl">
                                        <p:cTn id="7" dur="500"/>
                                        <p:tgtEl>
                                          <p:spTgt spid="204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wipe(left)">
                                      <p:cBhvr additive="repl">
                                        <p:cTn id="12" dur="1000"/>
                                        <p:tgtEl>
                                          <p:spTgt spid="2"/>
                                        </p:tgtEl>
                                      </p:cBhvr>
                                    </p:animEffect>
                                  </p:childTnLst>
                                </p:cTn>
                              </p:par>
                            </p:childTnLst>
                          </p:cTn>
                        </p:par>
                        <p:par>
                          <p:cTn id="13" fill="hold" nodeType="afterGroup">
                            <p:stCondLst>
                              <p:cond delay="1000"/>
                            </p:stCondLst>
                            <p:childTnLst>
                              <p:par>
                                <p:cTn id="14" presetID="10" presetClass="entr" fill="hold" nodeType="afterEffect">
                                  <p:stCondLst>
                                    <p:cond delay="0"/>
                                  </p:stCondLst>
                                  <p:childTnLst>
                                    <p:set>
                                      <p:cBhvr additive="repl">
                                        <p:cTn id="15" dur="1" fill="hold">
                                          <p:stCondLst>
                                            <p:cond delay="0"/>
                                          </p:stCondLst>
                                        </p:cTn>
                                        <p:tgtEl>
                                          <p:spTgt spid="20483"/>
                                        </p:tgtEl>
                                        <p:attrNameLst>
                                          <p:attrName>style.visibility</p:attrName>
                                        </p:attrNameLst>
                                      </p:cBhvr>
                                      <p:to>
                                        <p:strVal val="visible"/>
                                      </p:to>
                                    </p:set>
                                    <p:animEffect transition="in" filter="fade">
                                      <p:cBhvr additive="repl">
                                        <p:cTn id="16" dur="500"/>
                                        <p:tgtEl>
                                          <p:spTgt spid="2048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additive="repl">
                                        <p:cTn id="20" dur="1" fill="hold">
                                          <p:stCondLst>
                                            <p:cond delay="0"/>
                                          </p:stCondLst>
                                        </p:cTn>
                                        <p:tgtEl>
                                          <p:spTgt spid="20482"/>
                                        </p:tgtEl>
                                        <p:attrNameLst>
                                          <p:attrName>style.visibility</p:attrName>
                                        </p:attrNameLst>
                                      </p:cBhvr>
                                      <p:to>
                                        <p:strVal val="visible"/>
                                      </p:to>
                                    </p:set>
                                    <p:animEffect transition="in" filter="fade">
                                      <p:cBhvr additive="repl">
                                        <p:cTn id="21" dur="500"/>
                                        <p:tgtEl>
                                          <p:spTgt spid="2048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additive="repl">
                                        <p:cTn id="25" dur="1" fill="hold">
                                          <p:stCondLst>
                                            <p:cond delay="0"/>
                                          </p:stCondLst>
                                        </p:cTn>
                                        <p:tgtEl>
                                          <p:spTgt spid="4"/>
                                        </p:tgtEl>
                                        <p:attrNameLst>
                                          <p:attrName>style.visibility</p:attrName>
                                        </p:attrNameLst>
                                      </p:cBhvr>
                                      <p:to>
                                        <p:strVal val="visible"/>
                                      </p:to>
                                    </p:set>
                                    <p:animEffect transition="in" filter="wipe(down)">
                                      <p:cBhvr additive="repl">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265"/>
                                        </p:tgtEl>
                                        <p:attrNameLst>
                                          <p:attrName>style.visibility</p:attrName>
                                        </p:attrNameLst>
                                      </p:cBhvr>
                                      <p:to>
                                        <p:strVal val="visible"/>
                                      </p:to>
                                    </p:set>
                                    <p:animEffect transition="in" filter="fade">
                                      <p:cBhvr>
                                        <p:cTn id="31" dur="500"/>
                                        <p:tgtEl>
                                          <p:spTgt spid="10265"/>
                                        </p:tgtEl>
                                      </p:cBhvr>
                                    </p:animEffect>
                                  </p:childTnLst>
                                </p:cTn>
                              </p:par>
                            </p:childTnLst>
                          </p:cTn>
                        </p:par>
                        <p:par>
                          <p:cTn id="32" fill="hold" nodeType="afterGroup">
                            <p:stCondLst>
                              <p:cond delay="500"/>
                            </p:stCondLst>
                            <p:childTnLst>
                              <p:par>
                                <p:cTn id="33" presetID="10" presetClass="entr" presetSubtype="0" fill="hold" grpId="0" nodeType="afterEffect">
                                  <p:stCondLst>
                                    <p:cond delay="2000"/>
                                  </p:stCondLst>
                                  <p:childTnLst>
                                    <p:set>
                                      <p:cBhvr>
                                        <p:cTn id="34" dur="1" fill="hold">
                                          <p:stCondLst>
                                            <p:cond delay="0"/>
                                          </p:stCondLst>
                                        </p:cTn>
                                        <p:tgtEl>
                                          <p:spTgt spid="10266"/>
                                        </p:tgtEl>
                                        <p:attrNameLst>
                                          <p:attrName>style.visibility</p:attrName>
                                        </p:attrNameLst>
                                      </p:cBhvr>
                                      <p:to>
                                        <p:strVal val="visible"/>
                                      </p:to>
                                    </p:set>
                                    <p:animEffect transition="in" filter="fade">
                                      <p:cBhvr>
                                        <p:cTn id="35" dur="500"/>
                                        <p:tgtEl>
                                          <p:spTgt spid="10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p:bldP spid="1026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49177" y="2335301"/>
            <a:ext cx="7910832" cy="3046988"/>
          </a:xfrm>
          <a:prstGeom prst="rect">
            <a:avLst/>
          </a:prstGeom>
        </p:spPr>
        <p:txBody>
          <a:bodyPr wrap="square">
            <a:spAutoFit/>
          </a:bodyPr>
          <a:lstStyle/>
          <a:p>
            <a:r>
              <a:rPr lang="en-US" sz="2400" dirty="0">
                <a:solidFill>
                  <a:srgbClr val="404040"/>
                </a:solidFill>
                <a:latin typeface="+mj-lt"/>
                <a:ea typeface="ＭＳ Ｐゴシック" charset="-128"/>
              </a:rPr>
              <a:t>Climate and weather </a:t>
            </a:r>
            <a:r>
              <a:rPr lang="en-US" sz="2400" dirty="0" smtClean="0">
                <a:solidFill>
                  <a:srgbClr val="404040"/>
                </a:solidFill>
                <a:latin typeface="+mj-lt"/>
                <a:ea typeface="ＭＳ Ｐゴシック" charset="-128"/>
              </a:rPr>
              <a:t>information </a:t>
            </a:r>
            <a:r>
              <a:rPr lang="en-US" sz="2400" dirty="0">
                <a:solidFill>
                  <a:srgbClr val="404040"/>
                </a:solidFill>
                <a:latin typeface="+mj-lt"/>
                <a:ea typeface="ＭＳ Ｐゴシック" charset="-128"/>
              </a:rPr>
              <a:t>can help </a:t>
            </a:r>
            <a:r>
              <a:rPr lang="en-US" sz="2400" dirty="0" smtClean="0">
                <a:solidFill>
                  <a:srgbClr val="404040"/>
                </a:solidFill>
                <a:latin typeface="+mj-lt"/>
                <a:ea typeface="ＭＳ Ｐゴシック" charset="-128"/>
              </a:rPr>
              <a:t>us anticipate </a:t>
            </a:r>
            <a:r>
              <a:rPr lang="en-US" sz="2400" dirty="0">
                <a:solidFill>
                  <a:srgbClr val="404040"/>
                </a:solidFill>
                <a:latin typeface="+mj-lt"/>
                <a:ea typeface="ＭＳ Ｐゴシック" charset="-128"/>
              </a:rPr>
              <a:t>and prepare for changing risks</a:t>
            </a:r>
            <a:r>
              <a:rPr lang="en-US" sz="2400" dirty="0" smtClean="0">
                <a:solidFill>
                  <a:srgbClr val="404040"/>
                </a:solidFill>
                <a:latin typeface="+mj-lt"/>
                <a:ea typeface="ＭＳ Ｐゴシック" charset="-128"/>
              </a:rPr>
              <a:t>.</a:t>
            </a:r>
            <a:endParaRPr lang="en-US" sz="2400" dirty="0" smtClean="0">
              <a:solidFill>
                <a:srgbClr val="404040"/>
              </a:solidFill>
              <a:latin typeface="+mj-lt"/>
            </a:endParaRPr>
          </a:p>
          <a:p>
            <a:endParaRPr lang="en-US" sz="2400" dirty="0">
              <a:solidFill>
                <a:srgbClr val="404040"/>
              </a:solidFill>
              <a:latin typeface="+mj-lt"/>
            </a:endParaRPr>
          </a:p>
          <a:p>
            <a:r>
              <a:rPr lang="en-US" sz="2400" b="1" dirty="0" smtClean="0">
                <a:solidFill>
                  <a:srgbClr val="404040"/>
                </a:solidFill>
                <a:latin typeface="+mj-lt"/>
              </a:rPr>
              <a:t>Early warning, </a:t>
            </a:r>
            <a:r>
              <a:rPr lang="en-US" sz="2400" b="1" dirty="0">
                <a:solidFill>
                  <a:srgbClr val="404040"/>
                </a:solidFill>
                <a:latin typeface="+mj-lt"/>
              </a:rPr>
              <a:t>early action </a:t>
            </a:r>
            <a:r>
              <a:rPr lang="en-US" sz="2400" dirty="0">
                <a:solidFill>
                  <a:srgbClr val="404040"/>
                </a:solidFill>
                <a:latin typeface="+mj-lt"/>
              </a:rPr>
              <a:t>is about making use of climate and weather information before a </a:t>
            </a:r>
            <a:r>
              <a:rPr lang="en-US" sz="2400" dirty="0" smtClean="0">
                <a:solidFill>
                  <a:srgbClr val="404040"/>
                </a:solidFill>
                <a:latin typeface="+mj-lt"/>
              </a:rPr>
              <a:t>disaster or extreme event </a:t>
            </a:r>
            <a:r>
              <a:rPr lang="en-US" sz="2400" dirty="0">
                <a:solidFill>
                  <a:srgbClr val="404040"/>
                </a:solidFill>
                <a:latin typeface="+mj-lt"/>
              </a:rPr>
              <a:t>strikes and </a:t>
            </a:r>
            <a:r>
              <a:rPr lang="en-US" sz="2400" dirty="0" smtClean="0">
                <a:solidFill>
                  <a:srgbClr val="404040"/>
                </a:solidFill>
                <a:latin typeface="+mj-lt"/>
              </a:rPr>
              <a:t>acting </a:t>
            </a:r>
            <a:r>
              <a:rPr lang="en-US" sz="2400" dirty="0">
                <a:solidFill>
                  <a:srgbClr val="404040"/>
                </a:solidFill>
                <a:latin typeface="+mj-lt"/>
              </a:rPr>
              <a:t>sooner than you would do without this </a:t>
            </a:r>
            <a:r>
              <a:rPr lang="en-US" sz="2400" dirty="0" smtClean="0">
                <a:solidFill>
                  <a:srgbClr val="404040"/>
                </a:solidFill>
                <a:latin typeface="+mj-lt"/>
              </a:rPr>
              <a:t>information</a:t>
            </a:r>
          </a:p>
          <a:p>
            <a:endParaRPr lang="en-US" sz="2400" dirty="0">
              <a:solidFill>
                <a:srgbClr val="376092"/>
              </a:solidFill>
              <a:latin typeface="+mj-lt"/>
            </a:endParaRPr>
          </a:p>
        </p:txBody>
      </p:sp>
    </p:spTree>
    <p:extLst>
      <p:ext uri="{BB962C8B-B14F-4D97-AF65-F5344CB8AC3E}">
        <p14:creationId xmlns:p14="http://schemas.microsoft.com/office/powerpoint/2010/main" val="12746033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7106" name="TextBox 3"/>
          <p:cNvSpPr txBox="1">
            <a:spLocks noChangeArrowheads="1"/>
          </p:cNvSpPr>
          <p:nvPr/>
        </p:nvSpPr>
        <p:spPr bwMode="auto">
          <a:xfrm>
            <a:off x="306388" y="1916944"/>
            <a:ext cx="8583612"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eaLnBrk="0" hangingPunct="0">
              <a:defRPr sz="2400">
                <a:solidFill>
                  <a:schemeClr val="tx1"/>
                </a:solidFill>
                <a:latin typeface="Arial" charset="0"/>
                <a:ea typeface="ＭＳ Ｐゴシック" charset="0"/>
                <a:cs typeface="ＭＳ Ｐゴシック" charset="0"/>
              </a:defRPr>
            </a:lvl1pPr>
            <a:lvl2pPr marL="742950" indent="-285750" defTabSz="449263" eaLnBrk="0" hangingPunct="0">
              <a:defRPr sz="2400">
                <a:solidFill>
                  <a:schemeClr val="tx1"/>
                </a:solidFill>
                <a:latin typeface="Arial" charset="0"/>
                <a:ea typeface="ＭＳ Ｐゴシック" charset="0"/>
              </a:defRPr>
            </a:lvl2pPr>
            <a:lvl3pPr marL="1143000" indent="-228600" defTabSz="449263" eaLnBrk="0" hangingPunct="0">
              <a:defRPr sz="2400">
                <a:solidFill>
                  <a:schemeClr val="tx1"/>
                </a:solidFill>
                <a:latin typeface="Arial" charset="0"/>
                <a:ea typeface="ＭＳ Ｐゴシック" charset="0"/>
              </a:defRPr>
            </a:lvl3pPr>
            <a:lvl4pPr marL="1600200" indent="-228600" defTabSz="449263" eaLnBrk="0" hangingPunct="0">
              <a:defRPr sz="2400">
                <a:solidFill>
                  <a:schemeClr val="tx1"/>
                </a:solidFill>
                <a:latin typeface="Arial" charset="0"/>
                <a:ea typeface="ＭＳ Ｐゴシック" charset="0"/>
              </a:defRPr>
            </a:lvl4pPr>
            <a:lvl5pPr marL="2057400" indent="-228600" defTabSz="449263" eaLnBrk="0" hangingPunct="0">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99CCFF"/>
              </a:buClr>
            </a:pPr>
            <a:r>
              <a:rPr lang="en-US" sz="2000" dirty="0">
                <a:solidFill>
                  <a:srgbClr val="404040"/>
                </a:solidFill>
                <a:latin typeface="Calibri" charset="0"/>
              </a:rPr>
              <a:t>While there </a:t>
            </a:r>
            <a:r>
              <a:rPr lang="en-US" sz="2000" dirty="0" smtClean="0">
                <a:solidFill>
                  <a:srgbClr val="404040"/>
                </a:solidFill>
                <a:latin typeface="Calibri" charset="0"/>
              </a:rPr>
              <a:t>is considerable variation </a:t>
            </a:r>
            <a:r>
              <a:rPr lang="en-US" sz="2000" dirty="0">
                <a:solidFill>
                  <a:srgbClr val="404040"/>
                </a:solidFill>
                <a:latin typeface="Calibri" charset="0"/>
              </a:rPr>
              <a:t>from country to </a:t>
            </a:r>
            <a:r>
              <a:rPr lang="en-US" sz="2000" dirty="0" smtClean="0">
                <a:solidFill>
                  <a:srgbClr val="404040"/>
                </a:solidFill>
                <a:latin typeface="Calibri" charset="0"/>
              </a:rPr>
              <a:t>country, </a:t>
            </a:r>
            <a:r>
              <a:rPr lang="en-US" sz="2000" dirty="0">
                <a:solidFill>
                  <a:srgbClr val="404040"/>
                </a:solidFill>
                <a:latin typeface="Calibri" charset="0"/>
              </a:rPr>
              <a:t>the climate has changed across the </a:t>
            </a:r>
            <a:r>
              <a:rPr lang="en-US" sz="2000" dirty="0" smtClean="0">
                <a:solidFill>
                  <a:srgbClr val="404040"/>
                </a:solidFill>
                <a:latin typeface="Calibri" charset="0"/>
              </a:rPr>
              <a:t>Pacific region</a:t>
            </a:r>
            <a:endParaRPr lang="en-US" sz="2000" dirty="0">
              <a:solidFill>
                <a:srgbClr val="404040"/>
              </a:solidFill>
              <a:latin typeface="Calibri" charset="0"/>
            </a:endParaRPr>
          </a:p>
          <a:p>
            <a:pPr eaLnBrk="1" hangingPunct="1">
              <a:buClr>
                <a:srgbClr val="99CCFF"/>
              </a:buClr>
            </a:pPr>
            <a:endParaRPr lang="en-US" sz="2000" dirty="0">
              <a:solidFill>
                <a:srgbClr val="404040"/>
              </a:solidFill>
              <a:latin typeface="Calibri" charset="0"/>
            </a:endParaRPr>
          </a:p>
          <a:p>
            <a:pPr eaLnBrk="1" hangingPunct="1">
              <a:buClr>
                <a:srgbClr val="99CCFF"/>
              </a:buClr>
            </a:pPr>
            <a:r>
              <a:rPr lang="en-US" sz="2000" b="1" dirty="0" smtClean="0">
                <a:solidFill>
                  <a:srgbClr val="404040"/>
                </a:solidFill>
                <a:latin typeface="Calibri" charset="0"/>
              </a:rPr>
              <a:t>Temperature</a:t>
            </a:r>
            <a:endParaRPr lang="en-US" sz="2000" b="1" dirty="0">
              <a:solidFill>
                <a:srgbClr val="404040"/>
              </a:solidFill>
              <a:latin typeface="Calibri" charset="0"/>
            </a:endParaRPr>
          </a:p>
          <a:p>
            <a:pPr marL="342900" indent="-342900" eaLnBrk="1" hangingPunct="1">
              <a:buClr>
                <a:srgbClr val="99CCFF"/>
              </a:buClr>
              <a:buFont typeface="Courier New"/>
              <a:buChar char="o"/>
            </a:pPr>
            <a:r>
              <a:rPr lang="en-US" sz="2000" dirty="0">
                <a:solidFill>
                  <a:srgbClr val="404040"/>
                </a:solidFill>
                <a:latin typeface="Calibri" charset="0"/>
              </a:rPr>
              <a:t>There is warming at all locations in the </a:t>
            </a:r>
            <a:r>
              <a:rPr lang="en-US" sz="2000" dirty="0" smtClean="0">
                <a:solidFill>
                  <a:srgbClr val="404040"/>
                </a:solidFill>
                <a:latin typeface="Calibri" charset="0"/>
              </a:rPr>
              <a:t>Pacific</a:t>
            </a:r>
          </a:p>
          <a:p>
            <a:pPr eaLnBrk="1" hangingPunct="1">
              <a:buClr>
                <a:srgbClr val="99CCFF"/>
              </a:buClr>
            </a:pPr>
            <a:endParaRPr lang="en-US" sz="1200" b="1" dirty="0" smtClean="0">
              <a:solidFill>
                <a:srgbClr val="404040"/>
              </a:solidFill>
              <a:latin typeface="Calibri" charset="0"/>
            </a:endParaRPr>
          </a:p>
          <a:p>
            <a:pPr eaLnBrk="1" hangingPunct="1">
              <a:buClr>
                <a:srgbClr val="99CCFF"/>
              </a:buClr>
            </a:pPr>
            <a:r>
              <a:rPr lang="en-US" sz="2000" b="1" dirty="0" smtClean="0">
                <a:solidFill>
                  <a:srgbClr val="404040"/>
                </a:solidFill>
                <a:latin typeface="Calibri" charset="0"/>
              </a:rPr>
              <a:t>Rainfall</a:t>
            </a:r>
            <a:endParaRPr lang="en-US" sz="2000" b="1" dirty="0">
              <a:solidFill>
                <a:srgbClr val="404040"/>
              </a:solidFill>
              <a:latin typeface="Calibri" charset="0"/>
            </a:endParaRPr>
          </a:p>
          <a:p>
            <a:pPr marL="342900" indent="-342900" eaLnBrk="1" hangingPunct="1">
              <a:buClr>
                <a:srgbClr val="99CCFF"/>
              </a:buClr>
              <a:buFont typeface="Courier New"/>
              <a:buChar char="o"/>
            </a:pPr>
            <a:r>
              <a:rPr lang="en-US" sz="2000" dirty="0" smtClean="0">
                <a:solidFill>
                  <a:srgbClr val="404040"/>
                </a:solidFill>
                <a:latin typeface="+mj-lt"/>
              </a:rPr>
              <a:t>Rainfall </a:t>
            </a:r>
            <a:r>
              <a:rPr lang="en-US" sz="2000" dirty="0">
                <a:solidFill>
                  <a:srgbClr val="404040"/>
                </a:solidFill>
                <a:latin typeface="+mj-lt"/>
              </a:rPr>
              <a:t>across the region has increased and decreased in response to natural climate variability, such as opposite rainfall variations to the north-east and south-west of the South Pacific Convergence Zone due to natural decadal climate variability</a:t>
            </a:r>
            <a:r>
              <a:rPr lang="en-US" sz="2000" dirty="0" smtClean="0">
                <a:solidFill>
                  <a:srgbClr val="404040"/>
                </a:solidFill>
                <a:latin typeface="+mj-lt"/>
              </a:rPr>
              <a:t>.</a:t>
            </a:r>
          </a:p>
          <a:p>
            <a:pPr eaLnBrk="1" hangingPunct="1">
              <a:buClr>
                <a:srgbClr val="99CCFF"/>
              </a:buClr>
            </a:pPr>
            <a:endParaRPr lang="en-US" sz="1200" b="1" dirty="0" smtClean="0">
              <a:solidFill>
                <a:srgbClr val="404040"/>
              </a:solidFill>
              <a:latin typeface="Calibri" charset="0"/>
            </a:endParaRPr>
          </a:p>
          <a:p>
            <a:pPr eaLnBrk="1" hangingPunct="1">
              <a:buClr>
                <a:srgbClr val="99CCFF"/>
              </a:buClr>
            </a:pPr>
            <a:r>
              <a:rPr lang="en-US" sz="2000" b="1" dirty="0" smtClean="0">
                <a:solidFill>
                  <a:srgbClr val="404040"/>
                </a:solidFill>
                <a:latin typeface="Calibri" charset="0"/>
              </a:rPr>
              <a:t>Oceans</a:t>
            </a:r>
          </a:p>
          <a:p>
            <a:pPr marL="342900" indent="-342900" eaLnBrk="1" hangingPunct="1">
              <a:buClr>
                <a:srgbClr val="99CCFF"/>
              </a:buClr>
              <a:buFont typeface="Courier New"/>
              <a:buChar char="o"/>
            </a:pPr>
            <a:r>
              <a:rPr lang="en-US" sz="2000" dirty="0" smtClean="0">
                <a:solidFill>
                  <a:srgbClr val="404040"/>
                </a:solidFill>
                <a:latin typeface="Calibri" charset="0"/>
              </a:rPr>
              <a:t>Sea </a:t>
            </a:r>
            <a:r>
              <a:rPr lang="en-US" sz="2000" dirty="0">
                <a:solidFill>
                  <a:srgbClr val="404040"/>
                </a:solidFill>
                <a:latin typeface="Calibri" charset="0"/>
              </a:rPr>
              <a:t>level has risen (regional distribution</a:t>
            </a:r>
            <a:r>
              <a:rPr lang="en-US" sz="2000" dirty="0" smtClean="0">
                <a:solidFill>
                  <a:srgbClr val="404040"/>
                </a:solidFill>
                <a:latin typeface="Calibri" charset="0"/>
              </a:rPr>
              <a:t>)</a:t>
            </a:r>
          </a:p>
          <a:p>
            <a:pPr marL="342900" indent="-342900" eaLnBrk="1" hangingPunct="1">
              <a:buClr>
                <a:srgbClr val="99CCFF"/>
              </a:buClr>
              <a:buFont typeface="Courier New"/>
              <a:buChar char="o"/>
            </a:pPr>
            <a:r>
              <a:rPr lang="en-US" sz="2000" dirty="0" smtClean="0">
                <a:solidFill>
                  <a:srgbClr val="404040"/>
                </a:solidFill>
                <a:latin typeface="Calibri" charset="0"/>
              </a:rPr>
              <a:t>Ocean acidification has increased</a:t>
            </a:r>
            <a:endParaRPr lang="en-US" sz="2000" dirty="0">
              <a:solidFill>
                <a:srgbClr val="404040"/>
              </a:solidFill>
              <a:latin typeface="Calibri" charset="0"/>
            </a:endParaRPr>
          </a:p>
        </p:txBody>
      </p:sp>
    </p:spTree>
    <p:extLst>
      <p:ext uri="{BB962C8B-B14F-4D97-AF65-F5344CB8AC3E}">
        <p14:creationId xmlns:p14="http://schemas.microsoft.com/office/powerpoint/2010/main" val="21379489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14771</TotalTime>
  <Words>2488</Words>
  <Application>Microsoft Macintosh PowerPoint</Application>
  <PresentationFormat>On-screen Show (4:3)</PresentationFormat>
  <Paragraphs>161</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Ula M</dc:creator>
  <cp:lastModifiedBy>Ula M</cp:lastModifiedBy>
  <cp:revision>93</cp:revision>
  <cp:lastPrinted>2013-06-11T05:07:16Z</cp:lastPrinted>
  <dcterms:created xsi:type="dcterms:W3CDTF">2013-04-27T22:49:05Z</dcterms:created>
  <dcterms:modified xsi:type="dcterms:W3CDTF">2013-06-17T00:09:35Z</dcterms:modified>
</cp:coreProperties>
</file>