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88" r:id="rId3"/>
    <p:sldId id="261" r:id="rId4"/>
    <p:sldId id="271" r:id="rId5"/>
    <p:sldId id="262" r:id="rId6"/>
    <p:sldId id="266" r:id="rId7"/>
    <p:sldId id="272" r:id="rId8"/>
    <p:sldId id="273" r:id="rId9"/>
    <p:sldId id="264" r:id="rId10"/>
    <p:sldId id="258" r:id="rId11"/>
    <p:sldId id="274" r:id="rId12"/>
    <p:sldId id="289" r:id="rId13"/>
    <p:sldId id="275" r:id="rId14"/>
    <p:sldId id="276" r:id="rId15"/>
    <p:sldId id="277" r:id="rId16"/>
    <p:sldId id="278" r:id="rId17"/>
    <p:sldId id="279" r:id="rId18"/>
    <p:sldId id="280" r:id="rId19"/>
    <p:sldId id="285" r:id="rId20"/>
    <p:sldId id="286" r:id="rId21"/>
    <p:sldId id="281" r:id="rId22"/>
    <p:sldId id="282" r:id="rId23"/>
    <p:sldId id="28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Cloud Nasara presentation" id="{990DBF2B-173C-9642-BBE1-39D6D7B2DF23}">
          <p14:sldIdLst>
            <p14:sldId id="256"/>
            <p14:sldId id="288"/>
            <p14:sldId id="261"/>
            <p14:sldId id="271"/>
            <p14:sldId id="262"/>
            <p14:sldId id="266"/>
            <p14:sldId id="272"/>
            <p14:sldId id="273"/>
            <p14:sldId id="264"/>
            <p14:sldId id="258"/>
            <p14:sldId id="274"/>
            <p14:sldId id="289"/>
            <p14:sldId id="275"/>
          </p14:sldIdLst>
        </p14:section>
        <p14:section name="Scenario exercise" id="{BFA26F64-6F08-6F4D-AF72-F16F9E1ABF11}">
          <p14:sldIdLst>
            <p14:sldId id="276"/>
            <p14:sldId id="277"/>
            <p14:sldId id="278"/>
            <p14:sldId id="279"/>
            <p14:sldId id="280"/>
            <p14:sldId id="285"/>
            <p14:sldId id="286"/>
            <p14:sldId id="281"/>
            <p14:sldId id="282"/>
            <p14:sldId id="2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69" autoAdjust="0"/>
  </p:normalViewPr>
  <p:slideViewPr>
    <p:cSldViewPr snapToGrid="0" snapToObjects="1">
      <p:cViewPr>
        <p:scale>
          <a:sx n="63" d="100"/>
          <a:sy n="63" d="100"/>
        </p:scale>
        <p:origin x="-522"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FD39C-95E8-6D4D-8ACB-2149F09E0A83}" type="datetimeFigureOut">
              <a:rPr lang="en-US" smtClean="0"/>
              <a:pPr/>
              <a:t>7/24/2013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AD0DA-5276-EB44-B0E2-298E12AA0108}" type="slidenum">
              <a:rPr lang="en-US" smtClean="0"/>
              <a:pPr/>
              <a:t>‹#›</a:t>
            </a:fld>
            <a:endParaRPr lang="en-US"/>
          </a:p>
        </p:txBody>
      </p:sp>
    </p:spTree>
    <p:extLst>
      <p:ext uri="{BB962C8B-B14F-4D97-AF65-F5344CB8AC3E}">
        <p14:creationId xmlns:p14="http://schemas.microsoft.com/office/powerpoint/2010/main" xmlns="" val="3239936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Cloud</a:t>
            </a:r>
            <a:r>
              <a:rPr lang="en-US" baseline="0" dirty="0" smtClean="0"/>
              <a:t> </a:t>
            </a:r>
            <a:r>
              <a:rPr lang="en-US" baseline="0" dirty="0" err="1" smtClean="0"/>
              <a:t>Nasara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1</a:t>
            </a:fld>
            <a:endParaRPr lang="en-US"/>
          </a:p>
        </p:txBody>
      </p:sp>
    </p:spTree>
    <p:extLst>
      <p:ext uri="{BB962C8B-B14F-4D97-AF65-F5344CB8AC3E}">
        <p14:creationId xmlns:p14="http://schemas.microsoft.com/office/powerpoint/2010/main" xmlns="" val="2183806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changes in Vanuatu’s climate will</a:t>
            </a:r>
            <a:r>
              <a:rPr lang="en-US" baseline="0" dirty="0" smtClean="0"/>
              <a:t> have big impacts on all of our lives. Understanding the possible future climate of Vanuatu is important so communities, </a:t>
            </a:r>
            <a:r>
              <a:rPr lang="en-US" baseline="0" dirty="0" err="1" smtClean="0"/>
              <a:t>organisations</a:t>
            </a:r>
            <a:r>
              <a:rPr lang="en-US" baseline="0" dirty="0" smtClean="0"/>
              <a:t>, government and businesses can all plan for change. Scientists have come up with the following ‘projections’ for Vanuatu’s future climate. Temperatures will continue to increase and we are likely to have more hot days. Our rainfall patterns will change and it is likely that we will experience more extreme rainfall days. It is likely that by the late 21</a:t>
            </a:r>
            <a:r>
              <a:rPr lang="en-US" baseline="30000" dirty="0" smtClean="0"/>
              <a:t>st</a:t>
            </a:r>
            <a:r>
              <a:rPr lang="en-US" baseline="0" dirty="0" smtClean="0"/>
              <a:t> century, we will have less frequent but more intense tropical cyclones. The sea level will continue to rise and our coral reef ecosystems will be under increased threat as our oceans become more and more acidic.</a:t>
            </a:r>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10</a:t>
            </a:fld>
            <a:endParaRPr lang="en-US"/>
          </a:p>
        </p:txBody>
      </p:sp>
    </p:spTree>
    <p:extLst>
      <p:ext uri="{BB962C8B-B14F-4D97-AF65-F5344CB8AC3E}">
        <p14:creationId xmlns:p14="http://schemas.microsoft.com/office/powerpoint/2010/main" xmlns="" val="373601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dirty="0" smtClean="0">
                <a:solidFill>
                  <a:srgbClr val="404040"/>
                </a:solidFill>
              </a:rPr>
              <a:t>For more detailed information on the changes in the current and future climate of Vanuatu, visit </a:t>
            </a:r>
            <a:r>
              <a:rPr lang="en-US" sz="1200" dirty="0" err="1" smtClean="0">
                <a:solidFill>
                  <a:srgbClr val="404040"/>
                </a:solidFill>
              </a:rPr>
              <a:t>www.pacificclimatechangescience.org</a:t>
            </a:r>
            <a:r>
              <a:rPr lang="en-US" sz="1200" dirty="0" smtClean="0">
                <a:solidFill>
                  <a:srgbClr val="404040"/>
                </a:solidFill>
              </a:rPr>
              <a:t> or contact the Vanuatu Meteorological and Geo-hazard Department (VMGD). </a:t>
            </a: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11</a:t>
            </a:fld>
            <a:endParaRPr lang="en-US"/>
          </a:p>
        </p:txBody>
      </p:sp>
    </p:spTree>
    <p:extLst>
      <p:ext uri="{BB962C8B-B14F-4D97-AF65-F5344CB8AC3E}">
        <p14:creationId xmlns:p14="http://schemas.microsoft.com/office/powerpoint/2010/main" xmlns="" val="191900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12</a:t>
            </a:fld>
            <a:endParaRPr lang="en-US"/>
          </a:p>
        </p:txBody>
      </p:sp>
    </p:spTree>
    <p:extLst>
      <p:ext uri="{BB962C8B-B14F-4D97-AF65-F5344CB8AC3E}">
        <p14:creationId xmlns:p14="http://schemas.microsoft.com/office/powerpoint/2010/main" xmlns="" val="272698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13</a:t>
            </a:fld>
            <a:endParaRPr lang="en-US"/>
          </a:p>
        </p:txBody>
      </p:sp>
    </p:spTree>
    <p:extLst>
      <p:ext uri="{BB962C8B-B14F-4D97-AF65-F5344CB8AC3E}">
        <p14:creationId xmlns:p14="http://schemas.microsoft.com/office/powerpoint/2010/main" xmlns="" val="2183806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14</a:t>
            </a:fld>
            <a:endParaRPr lang="en-US"/>
          </a:p>
        </p:txBody>
      </p:sp>
    </p:spTree>
    <p:extLst>
      <p:ext uri="{BB962C8B-B14F-4D97-AF65-F5344CB8AC3E}">
        <p14:creationId xmlns:p14="http://schemas.microsoft.com/office/powerpoint/2010/main" xmlns="" val="281288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15</a:t>
            </a:fld>
            <a:endParaRPr lang="en-US"/>
          </a:p>
        </p:txBody>
      </p:sp>
    </p:spTree>
    <p:extLst>
      <p:ext uri="{BB962C8B-B14F-4D97-AF65-F5344CB8AC3E}">
        <p14:creationId xmlns:p14="http://schemas.microsoft.com/office/powerpoint/2010/main" xmlns="" val="145544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16</a:t>
            </a:fld>
            <a:endParaRPr lang="en-US"/>
          </a:p>
        </p:txBody>
      </p:sp>
    </p:spTree>
    <p:extLst>
      <p:ext uri="{BB962C8B-B14F-4D97-AF65-F5344CB8AC3E}">
        <p14:creationId xmlns:p14="http://schemas.microsoft.com/office/powerpoint/2010/main" xmlns="" val="70558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17</a:t>
            </a:fld>
            <a:endParaRPr lang="en-US"/>
          </a:p>
        </p:txBody>
      </p:sp>
    </p:spTree>
    <p:extLst>
      <p:ext uri="{BB962C8B-B14F-4D97-AF65-F5344CB8AC3E}">
        <p14:creationId xmlns:p14="http://schemas.microsoft.com/office/powerpoint/2010/main" xmlns="" val="3434261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18</a:t>
            </a:fld>
            <a:endParaRPr lang="en-US"/>
          </a:p>
        </p:txBody>
      </p:sp>
    </p:spTree>
    <p:extLst>
      <p:ext uri="{BB962C8B-B14F-4D97-AF65-F5344CB8AC3E}">
        <p14:creationId xmlns:p14="http://schemas.microsoft.com/office/powerpoint/2010/main" xmlns="" val="484934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19</a:t>
            </a:fld>
            <a:endParaRPr lang="en-US"/>
          </a:p>
        </p:txBody>
      </p:sp>
    </p:spTree>
    <p:extLst>
      <p:ext uri="{BB962C8B-B14F-4D97-AF65-F5344CB8AC3E}">
        <p14:creationId xmlns:p14="http://schemas.microsoft.com/office/powerpoint/2010/main" xmlns="" val="207705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pPr/>
              <a:t>2</a:t>
            </a:fld>
            <a:endParaRPr lang="en-US"/>
          </a:p>
        </p:txBody>
      </p:sp>
    </p:spTree>
    <p:extLst>
      <p:ext uri="{BB962C8B-B14F-4D97-AF65-F5344CB8AC3E}">
        <p14:creationId xmlns:p14="http://schemas.microsoft.com/office/powerpoint/2010/main" xmlns="" val="3319613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Early action is taking place across Vanuatu right now! Here are two examples of ‘best practice’ early actions that </a:t>
            </a:r>
            <a:r>
              <a:rPr lang="en-US" sz="1200" kern="1200" dirty="0" err="1" smtClean="0">
                <a:solidFill>
                  <a:schemeClr val="tx1"/>
                </a:solidFill>
                <a:effectLst/>
                <a:latin typeface="+mn-lt"/>
                <a:ea typeface="+mn-ea"/>
                <a:cs typeface="+mn-cs"/>
              </a:rPr>
              <a:t>organisations</a:t>
            </a:r>
            <a:r>
              <a:rPr lang="en-US" sz="1200" kern="1200" dirty="0" smtClean="0">
                <a:solidFill>
                  <a:schemeClr val="tx1"/>
                </a:solidFill>
                <a:effectLst/>
                <a:latin typeface="+mn-lt"/>
                <a:ea typeface="+mn-ea"/>
                <a:cs typeface="+mn-cs"/>
              </a:rPr>
              <a:t> and government departments are taking. </a:t>
            </a: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20</a:t>
            </a:fld>
            <a:endParaRPr lang="en-US"/>
          </a:p>
        </p:txBody>
      </p:sp>
    </p:spTree>
    <p:extLst>
      <p:ext uri="{BB962C8B-B14F-4D97-AF65-F5344CB8AC3E}">
        <p14:creationId xmlns:p14="http://schemas.microsoft.com/office/powerpoint/2010/main" xmlns="" val="301180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Vanuatu Red Cross has five shipping containers and two storage houses located throughout the country. These are stocked with essential disaster-relief items such as tarpaulins, rope, water containers, shovels and cooking utensils. Every three months Vanuatu Red Cross staff undertake stock takes of all materials and make sure sufficient supplies are in place to be ready for disaster response. A Pacific-wide stock take is done by all Red Cross Societies, including Vanuatu Red Cross, before the cyclone season starts in November each year. Forecasts are then closely monitored for tropical depressions during November to April each year. </a:t>
            </a: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21</a:t>
            </a:fld>
            <a:endParaRPr lang="en-US"/>
          </a:p>
        </p:txBody>
      </p:sp>
    </p:spTree>
    <p:extLst>
      <p:ext uri="{BB962C8B-B14F-4D97-AF65-F5344CB8AC3E}">
        <p14:creationId xmlns:p14="http://schemas.microsoft.com/office/powerpoint/2010/main" xmlns="" val="3583862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Vanuatu Departments of Agriculture </a:t>
            </a:r>
            <a:r>
              <a:rPr lang="en-US" smtClean="0"/>
              <a:t>and Livestock</a:t>
            </a:r>
            <a:r>
              <a:rPr lang="en-US" baseline="0" smtClean="0"/>
              <a:t> </a:t>
            </a:r>
            <a:r>
              <a:rPr lang="en-US" baseline="0" dirty="0" smtClean="0"/>
              <a:t>have been working with the Vanuatu Meteorology and Geo-hazard Department to take early action. </a:t>
            </a:r>
            <a:r>
              <a:rPr lang="en-US" dirty="0" smtClean="0"/>
              <a:t>This image shows staff</a:t>
            </a:r>
            <a:r>
              <a:rPr lang="en-US" baseline="0" dirty="0" smtClean="0"/>
              <a:t> discussing different climate and weather scenarios (for example, an El Niño event) and developing strategies and action plans to prepare for specific events. </a:t>
            </a:r>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22</a:t>
            </a:fld>
            <a:endParaRPr lang="en-US"/>
          </a:p>
        </p:txBody>
      </p:sp>
    </p:spTree>
    <p:extLst>
      <p:ext uri="{BB962C8B-B14F-4D97-AF65-F5344CB8AC3E}">
        <p14:creationId xmlns:p14="http://schemas.microsoft.com/office/powerpoint/2010/main" xmlns="" val="2383903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23</a:t>
            </a:fld>
            <a:endParaRPr lang="en-US"/>
          </a:p>
        </p:txBody>
      </p:sp>
    </p:spTree>
    <p:extLst>
      <p:ext uri="{BB962C8B-B14F-4D97-AF65-F5344CB8AC3E}">
        <p14:creationId xmlns:p14="http://schemas.microsoft.com/office/powerpoint/2010/main" xmlns="" val="218380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dirty="0">
                <a:solidFill>
                  <a:schemeClr val="tx1">
                    <a:lumMod val="75000"/>
                    <a:lumOff val="25000"/>
                  </a:schemeClr>
                </a:solidFill>
                <a:latin typeface="Calibri" charset="0"/>
              </a:rPr>
              <a:t>Weather refers to atmospheric conditions such as temperature and rainfall over a short period of time – a few hours or a few days.  Weather changes from day to day and the changes are easy to </a:t>
            </a:r>
            <a:r>
              <a:rPr lang="en-AU" dirty="0" smtClean="0">
                <a:solidFill>
                  <a:schemeClr val="tx1">
                    <a:lumMod val="75000"/>
                    <a:lumOff val="25000"/>
                  </a:schemeClr>
                </a:solidFill>
                <a:latin typeface="Calibri" charset="0"/>
              </a:rPr>
              <a:t>see.</a:t>
            </a:r>
            <a:r>
              <a:rPr lang="en-AU" baseline="0" dirty="0" smtClean="0">
                <a:solidFill>
                  <a:schemeClr val="tx1">
                    <a:lumMod val="75000"/>
                    <a:lumOff val="25000"/>
                  </a:schemeClr>
                </a:solidFill>
                <a:latin typeface="Calibri" charset="0"/>
              </a:rPr>
              <a:t> </a:t>
            </a:r>
            <a:r>
              <a:rPr lang="en-AU" dirty="0" smtClean="0">
                <a:solidFill>
                  <a:schemeClr val="tx1">
                    <a:lumMod val="75000"/>
                    <a:lumOff val="25000"/>
                  </a:schemeClr>
                </a:solidFill>
                <a:latin typeface="Calibri" charset="0"/>
              </a:rPr>
              <a:t>Climate</a:t>
            </a:r>
            <a:r>
              <a:rPr lang="en-AU" dirty="0">
                <a:solidFill>
                  <a:schemeClr val="tx1">
                    <a:lumMod val="75000"/>
                    <a:lumOff val="25000"/>
                  </a:schemeClr>
                </a:solidFill>
                <a:latin typeface="Calibri" charset="0"/>
              </a:rPr>
              <a:t>, on the other hand, is the average pattern of weather for a particular place measured over a long period of time, usually at least 30 years. </a:t>
            </a:r>
            <a:r>
              <a:rPr lang="en-AU" dirty="0" smtClean="0">
                <a:solidFill>
                  <a:schemeClr val="tx1">
                    <a:lumMod val="75000"/>
                    <a:lumOff val="25000"/>
                  </a:schemeClr>
                </a:solidFill>
                <a:latin typeface="Calibri" charset="0"/>
              </a:rPr>
              <a:t>Changes </a:t>
            </a:r>
            <a:r>
              <a:rPr lang="en-AU" dirty="0">
                <a:solidFill>
                  <a:schemeClr val="tx1">
                    <a:lumMod val="75000"/>
                    <a:lumOff val="25000"/>
                  </a:schemeClr>
                </a:solidFill>
                <a:latin typeface="Calibri" charset="0"/>
              </a:rPr>
              <a:t>in climate are not easy to detect, they require careful measurement with special instruments over long periods of </a:t>
            </a:r>
            <a:r>
              <a:rPr lang="en-AU" dirty="0" smtClean="0">
                <a:solidFill>
                  <a:schemeClr val="tx1">
                    <a:lumMod val="75000"/>
                    <a:lumOff val="25000"/>
                  </a:schemeClr>
                </a:solidFill>
                <a:latin typeface="Calibri" charset="0"/>
              </a:rPr>
              <a:t>time.</a:t>
            </a:r>
            <a:r>
              <a:rPr lang="en-AU" baseline="0" dirty="0" smtClean="0">
                <a:solidFill>
                  <a:schemeClr val="tx1">
                    <a:lumMod val="75000"/>
                    <a:lumOff val="25000"/>
                  </a:schemeClr>
                </a:solidFill>
                <a:latin typeface="Calibri" charset="0"/>
              </a:rPr>
              <a:t> </a:t>
            </a:r>
            <a:r>
              <a:rPr lang="en-US" dirty="0" smtClean="0">
                <a:solidFill>
                  <a:schemeClr val="tx1">
                    <a:lumMod val="75000"/>
                    <a:lumOff val="25000"/>
                  </a:schemeClr>
                </a:solidFill>
                <a:latin typeface="Calibri" charset="0"/>
              </a:rPr>
              <a:t>One</a:t>
            </a:r>
            <a:r>
              <a:rPr lang="en-US" baseline="0" dirty="0" smtClean="0">
                <a:solidFill>
                  <a:schemeClr val="tx1">
                    <a:lumMod val="75000"/>
                    <a:lumOff val="25000"/>
                  </a:schemeClr>
                </a:solidFill>
                <a:latin typeface="Calibri" charset="0"/>
              </a:rPr>
              <a:t> easy way to remember the difference between climate and weather is by using the phrase </a:t>
            </a:r>
            <a:r>
              <a:rPr lang="en-AU" sz="1200" b="0" dirty="0" smtClean="0">
                <a:solidFill>
                  <a:schemeClr val="tx1">
                    <a:lumMod val="75000"/>
                    <a:lumOff val="25000"/>
                  </a:schemeClr>
                </a:solidFill>
                <a:latin typeface="Calibri" charset="0"/>
              </a:rPr>
              <a:t>‘Climate is what we expect. Weather is what we get!’</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339A1B-0AC8-5847-8419-6E7B8CCD962C}" type="slidenum">
              <a:rPr lang="en-029"/>
              <a:pPr eaLnBrk="1" hangingPunct="1"/>
              <a:t>3</a:t>
            </a:fld>
            <a:endParaRPr lang="en-029"/>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Climate </a:t>
            </a:r>
            <a:r>
              <a:rPr lang="en-US" dirty="0">
                <a:latin typeface="Calibri" charset="0"/>
              </a:rPr>
              <a:t>variability is </a:t>
            </a:r>
            <a:r>
              <a:rPr lang="en-US" dirty="0" smtClean="0">
                <a:latin typeface="Calibri" charset="0"/>
              </a:rPr>
              <a:t>variability that is due </a:t>
            </a:r>
            <a:r>
              <a:rPr lang="en-US" dirty="0">
                <a:latin typeface="Calibri" charset="0"/>
              </a:rPr>
              <a:t>to natural processes and </a:t>
            </a:r>
            <a:r>
              <a:rPr lang="en-US" dirty="0" smtClean="0">
                <a:latin typeface="Calibri" charset="0"/>
              </a:rPr>
              <a:t>feedbacks and can occur on monthly, yearly and decadal timeframes. </a:t>
            </a:r>
            <a:r>
              <a:rPr lang="en-US" dirty="0">
                <a:latin typeface="Calibri" charset="0"/>
              </a:rPr>
              <a:t>There are many features of the climate in the Pacific that influence this variability, including </a:t>
            </a:r>
            <a:r>
              <a:rPr lang="en-US" dirty="0" smtClean="0">
                <a:latin typeface="Calibri" charset="0"/>
              </a:rPr>
              <a:t>cloud meeting places like the </a:t>
            </a:r>
            <a:r>
              <a:rPr lang="en-US" dirty="0">
                <a:latin typeface="Calibri" charset="0"/>
              </a:rPr>
              <a:t>South Pacific Convergence Zone, the </a:t>
            </a:r>
            <a:r>
              <a:rPr lang="en-US" dirty="0" err="1">
                <a:latin typeface="Calibri" charset="0"/>
              </a:rPr>
              <a:t>Intertropical</a:t>
            </a:r>
            <a:r>
              <a:rPr lang="en-US" dirty="0">
                <a:latin typeface="Calibri" charset="0"/>
              </a:rPr>
              <a:t> Convergence Zone and the West Pacific Monsoon</a:t>
            </a:r>
            <a:r>
              <a:rPr lang="en-US" dirty="0" smtClean="0">
                <a:latin typeface="Calibri" charset="0"/>
              </a:rPr>
              <a:t>. The </a:t>
            </a:r>
            <a:r>
              <a:rPr lang="en-US" dirty="0">
                <a:latin typeface="Calibri" charset="0"/>
              </a:rPr>
              <a:t>main driver of climate variability in the Pacific region </a:t>
            </a:r>
            <a:r>
              <a:rPr lang="en-US" dirty="0" smtClean="0">
                <a:latin typeface="Calibri" charset="0"/>
              </a:rPr>
              <a:t>is the El Niño Southern</a:t>
            </a:r>
            <a:r>
              <a:rPr lang="en-US" baseline="0" dirty="0" smtClean="0">
                <a:latin typeface="Calibri" charset="0"/>
              </a:rPr>
              <a:t> Oscillation (ENSO) or the </a:t>
            </a:r>
            <a:r>
              <a:rPr lang="en-US" dirty="0" smtClean="0">
                <a:latin typeface="Calibri" charset="0"/>
              </a:rPr>
              <a:t>swing</a:t>
            </a:r>
            <a:r>
              <a:rPr lang="en-US" baseline="0" dirty="0" smtClean="0">
                <a:latin typeface="Calibri" charset="0"/>
              </a:rPr>
              <a:t> between El Niño, La Niña and neutral conditions.</a:t>
            </a:r>
            <a:r>
              <a:rPr lang="en-US" dirty="0" smtClean="0">
                <a:latin typeface="Calibri" charset="0"/>
              </a:rPr>
              <a:t> </a:t>
            </a:r>
          </a:p>
          <a:p>
            <a:endParaRPr lang="en-US" baseline="0" dirty="0" smtClean="0">
              <a:latin typeface="Calibri" charset="0"/>
            </a:endParaRPr>
          </a:p>
          <a:p>
            <a:r>
              <a:rPr lang="en-US" sz="1200" kern="1200" dirty="0" smtClean="0">
                <a:solidFill>
                  <a:schemeClr val="tx1"/>
                </a:solidFill>
                <a:latin typeface="+mn-lt"/>
                <a:ea typeface="+mn-ea"/>
                <a:cs typeface="+mn-cs"/>
              </a:rPr>
              <a:t>Climate change is a long-term shift or trend in climate conditions (e.g. global warming) and can produce shifts in averages, extremes and variability of temperature, rainfall, sea level and other variables</a:t>
            </a:r>
            <a:r>
              <a:rPr lang="en-US" sz="1200" kern="1200" smtClean="0">
                <a:solidFill>
                  <a:schemeClr val="tx1"/>
                </a:solidFill>
                <a:latin typeface="+mn-lt"/>
                <a:ea typeface="+mn-ea"/>
                <a:cs typeface="+mn-cs"/>
              </a:rPr>
              <a:t>. </a:t>
            </a:r>
            <a:r>
              <a:rPr lang="en-US" sz="1200" kern="1200" smtClean="0">
                <a:solidFill>
                  <a:schemeClr val="tx1">
                    <a:lumMod val="75000"/>
                    <a:lumOff val="25000"/>
                  </a:schemeClr>
                </a:solidFill>
                <a:latin typeface="+mn-lt"/>
                <a:ea typeface="+mn-ea"/>
                <a:cs typeface="+mn-cs"/>
              </a:rPr>
              <a:t>Climate </a:t>
            </a:r>
            <a:r>
              <a:rPr lang="en-US" sz="1200" kern="1200" dirty="0" smtClean="0">
                <a:solidFill>
                  <a:schemeClr val="tx1">
                    <a:lumMod val="75000"/>
                    <a:lumOff val="25000"/>
                  </a:schemeClr>
                </a:solidFill>
                <a:latin typeface="+mn-lt"/>
                <a:ea typeface="+mn-ea"/>
                <a:cs typeface="+mn-cs"/>
              </a:rPr>
              <a:t>variability and climate change can occur independently, but also at the same time</a:t>
            </a:r>
            <a:r>
              <a:rPr lang="en-US" sz="1200" kern="1200" baseline="0" dirty="0" smtClean="0">
                <a:solidFill>
                  <a:schemeClr val="tx1">
                    <a:lumMod val="75000"/>
                    <a:lumOff val="25000"/>
                  </a:schemeClr>
                </a:solidFill>
                <a:latin typeface="+mn-lt"/>
                <a:ea typeface="+mn-ea"/>
                <a:cs typeface="+mn-cs"/>
              </a:rPr>
              <a:t> </a:t>
            </a:r>
            <a:r>
              <a:rPr lang="en-US" sz="1200" kern="1200" dirty="0" smtClean="0">
                <a:solidFill>
                  <a:schemeClr val="tx1">
                    <a:lumMod val="75000"/>
                    <a:lumOff val="25000"/>
                  </a:schemeClr>
                </a:solidFill>
                <a:latin typeface="+mn-lt"/>
                <a:ea typeface="+mn-ea"/>
                <a:cs typeface="+mn-cs"/>
              </a:rPr>
              <a:t>– so while the climate is getting warmer there will still be variability in temperature with cool days and warm days – it</a:t>
            </a:r>
            <a:r>
              <a:rPr lang="fr-FR" sz="1200" kern="1200" dirty="0" smtClean="0">
                <a:solidFill>
                  <a:schemeClr val="tx1">
                    <a:lumMod val="75000"/>
                    <a:lumOff val="25000"/>
                  </a:schemeClr>
                </a:solidFill>
                <a:latin typeface="+mn-lt"/>
                <a:ea typeface="+mn-ea"/>
                <a:cs typeface="+mn-cs"/>
              </a:rPr>
              <a:t>’</a:t>
            </a:r>
            <a:r>
              <a:rPr lang="en-US" altLang="ja-JP" sz="1200" kern="1200" dirty="0" smtClean="0">
                <a:solidFill>
                  <a:schemeClr val="tx1">
                    <a:lumMod val="75000"/>
                    <a:lumOff val="25000"/>
                  </a:schemeClr>
                </a:solidFill>
                <a:latin typeface="+mn-lt"/>
                <a:ea typeface="+mn-ea"/>
                <a:cs typeface="+mn-cs"/>
              </a:rPr>
              <a:t>s the average climate that is getting warmer.</a:t>
            </a:r>
            <a:endParaRPr lang="en-US" sz="1200" kern="1200" dirty="0">
              <a:solidFill>
                <a:schemeClr val="tx1">
                  <a:lumMod val="75000"/>
                  <a:lumOff val="25000"/>
                </a:schemeClr>
              </a:solidFill>
              <a:latin typeface="+mn-lt"/>
              <a:ea typeface="+mn-ea"/>
              <a:cs typeface="+mn-cs"/>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9866A5-0540-0544-9B8D-22DF3C86D887}" type="slidenum">
              <a:rPr lang="en-029"/>
              <a:pPr eaLnBrk="1" hangingPunct="1"/>
              <a:t>4</a:t>
            </a:fld>
            <a:endParaRPr lang="en-029"/>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Font typeface="Times New Roman" charset="0"/>
              <a:buNone/>
            </a:pPr>
            <a:r>
              <a:rPr lang="en-AU" dirty="0" smtClean="0">
                <a:solidFill>
                  <a:srgbClr val="404040"/>
                </a:solidFill>
                <a:latin typeface="Calibri" charset="0"/>
              </a:rPr>
              <a:t>One way to understand the difference between weather, climate variability and climate change is to think about how they operate on different time scales.</a:t>
            </a:r>
          </a:p>
          <a:p>
            <a:pPr>
              <a:buFont typeface="Times New Roman" charset="0"/>
              <a:buNone/>
            </a:pPr>
            <a:r>
              <a:rPr lang="en-AU" dirty="0" smtClean="0">
                <a:solidFill>
                  <a:srgbClr val="404040"/>
                </a:solidFill>
                <a:latin typeface="Calibri" charset="0"/>
              </a:rPr>
              <a:t>The big arrow refers to different periods of time – days, months, years, decades and centuries. We can see here that weather refers to hours, days and maybe months; climate refers to months, years and decades and climate change refers to decades and centuries. Examples of weather are rain storms that might last one or two hours and tropical cyclones that may last days. Climate variability can be defined by climate patterns such as the El</a:t>
            </a:r>
            <a:r>
              <a:rPr lang="en-AU" baseline="0" dirty="0" smtClean="0">
                <a:solidFill>
                  <a:srgbClr val="404040"/>
                </a:solidFill>
                <a:latin typeface="Calibri" charset="0"/>
              </a:rPr>
              <a:t> </a:t>
            </a:r>
            <a:r>
              <a:rPr lang="en-AU" dirty="0" smtClean="0">
                <a:solidFill>
                  <a:srgbClr val="404040"/>
                </a:solidFill>
                <a:latin typeface="Calibri" charset="0"/>
              </a:rPr>
              <a:t>Ni</a:t>
            </a:r>
            <a:r>
              <a:rPr lang="en-US" dirty="0" err="1" smtClean="0">
                <a:solidFill>
                  <a:srgbClr val="404040"/>
                </a:solidFill>
                <a:latin typeface="Calibri" charset="0"/>
              </a:rPr>
              <a:t>ño</a:t>
            </a:r>
            <a:r>
              <a:rPr lang="en-AU" dirty="0" smtClean="0">
                <a:solidFill>
                  <a:srgbClr val="404040"/>
                </a:solidFill>
                <a:latin typeface="Calibri" charset="0"/>
              </a:rPr>
              <a:t> and La Niña and climate change refers to things which happen over centuries, like global warming.</a:t>
            </a:r>
            <a:endParaRPr lang="en-AU" dirty="0">
              <a:solidFill>
                <a:srgbClr val="404040"/>
              </a:solidFill>
              <a:latin typeface="Calibri"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50E0E7-6A63-224A-954C-B9CA2AD95B54}" type="slidenum">
              <a:rPr lang="en-029"/>
              <a:pPr eaLnBrk="1" hangingPunct="1"/>
              <a:t>5</a:t>
            </a:fld>
            <a:endParaRPr lang="en-029"/>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lumMod val="75000"/>
                    <a:lumOff val="25000"/>
                  </a:schemeClr>
                </a:solidFill>
              </a:rPr>
              <a:t>Forecasts can be available hours, days, weeks, months, or even decades in advance.</a:t>
            </a:r>
          </a:p>
          <a:p>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For example, the Vanuatu Meteorology and Geo-hazard Department could release a </a:t>
            </a:r>
            <a:r>
              <a:rPr lang="en-US" sz="1200" b="1" dirty="0" smtClean="0">
                <a:solidFill>
                  <a:schemeClr val="tx1">
                    <a:lumMod val="75000"/>
                    <a:lumOff val="25000"/>
                  </a:schemeClr>
                </a:solidFill>
              </a:rPr>
              <a:t>severe weather warning </a:t>
            </a:r>
            <a:r>
              <a:rPr lang="en-US" sz="1200" dirty="0" smtClean="0">
                <a:solidFill>
                  <a:schemeClr val="tx1">
                    <a:lumMod val="75000"/>
                    <a:lumOff val="25000"/>
                  </a:schemeClr>
                </a:solidFill>
              </a:rPr>
              <a:t>for the next 24 hours, forecasting winds of 40 to 50km an hour and very heavy rainfall with a chance of flooding in some areas, or they could issue a </a:t>
            </a:r>
            <a:r>
              <a:rPr lang="en-US" sz="1200" b="1" dirty="0" smtClean="0">
                <a:solidFill>
                  <a:schemeClr val="tx1">
                    <a:lumMod val="75000"/>
                    <a:lumOff val="25000"/>
                  </a:schemeClr>
                </a:solidFill>
              </a:rPr>
              <a:t>seasonal forecast</a:t>
            </a:r>
            <a:r>
              <a:rPr lang="en-US" sz="1200" dirty="0" smtClean="0">
                <a:solidFill>
                  <a:schemeClr val="tx1">
                    <a:lumMod val="75000"/>
                    <a:lumOff val="25000"/>
                  </a:schemeClr>
                </a:solidFill>
              </a:rPr>
              <a:t>, predicting a strong El Niño in the Pacific and forecasting below average rainfall in Vanuatu over the coming three months.</a:t>
            </a:r>
            <a:endParaRPr lang="en-AU" sz="1200" dirty="0" smtClean="0">
              <a:solidFill>
                <a:schemeClr val="tx1">
                  <a:lumMod val="75000"/>
                  <a:lumOff val="2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pPr/>
              <a:t>6</a:t>
            </a:fld>
            <a:endParaRPr lang="en-US"/>
          </a:p>
        </p:txBody>
      </p:sp>
    </p:spTree>
    <p:extLst>
      <p:ext uri="{BB962C8B-B14F-4D97-AF65-F5344CB8AC3E}">
        <p14:creationId xmlns:p14="http://schemas.microsoft.com/office/powerpoint/2010/main" xmlns="" val="145176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cs typeface="ＭＳ Ｐゴシック" charset="0"/>
              </a:defRPr>
            </a:lvl1pPr>
            <a:lvl2pPr marL="742950" indent="-28575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2pPr>
            <a:lvl3pPr marL="11430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3pPr>
            <a:lvl4pPr marL="16002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4pPr>
            <a:lvl5pPr marL="20574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5pPr>
            <a:lvl6pPr marL="25146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6pPr>
            <a:lvl7pPr marL="29718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7pPr>
            <a:lvl8pPr marL="34290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8pPr>
            <a:lvl9pPr marL="38862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9pPr>
          </a:lstStyle>
          <a:p>
            <a:pPr eaLnBrk="1" hangingPunct="1"/>
            <a:fld id="{4E1C2CB4-014E-6C45-AF91-9E1CE678F65E}" type="slidenum">
              <a:rPr lang="en-GB" sz="1100" b="1">
                <a:solidFill>
                  <a:srgbClr val="000000"/>
                </a:solidFill>
              </a:rPr>
              <a:pPr eaLnBrk="1" hangingPunct="1"/>
              <a:t>7</a:t>
            </a:fld>
            <a:endParaRPr lang="en-GB" sz="1100" b="1">
              <a:solidFill>
                <a:srgbClr val="000000"/>
              </a:solidFill>
            </a:endParaRPr>
          </a:p>
        </p:txBody>
      </p:sp>
      <p:sp>
        <p:nvSpPr>
          <p:cNvPr id="22531" name="Rectangle 1"/>
          <p:cNvSpPr>
            <a:spLocks noGrp="1" noRot="1" noChangeAspect="1" noChangeArrowheads="1" noTextEdit="1"/>
          </p:cNvSpPr>
          <p:nvPr>
            <p:ph type="sldImg"/>
          </p:nvPr>
        </p:nvSpPr>
        <p:spPr>
          <a:solidFill>
            <a:srgbClr val="FFFFFF"/>
          </a:solidFill>
          <a:ln/>
        </p:spPr>
      </p:sp>
      <p:sp>
        <p:nvSpPr>
          <p:cNvPr id="22532" name="Text Box 2"/>
          <p:cNvSpPr>
            <a:spLocks noGrp="1" noChangeArrowheads="1"/>
          </p:cNvSpPr>
          <p:nvPr>
            <p:ph type="body" idx="1"/>
          </p:nvPr>
        </p:nvSpPr>
        <p:spPr>
          <a:xfrm>
            <a:off x="914400" y="4373563"/>
            <a:ext cx="5027613" cy="41163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Climate and weather information is an important tool that we can use when taking action to prepare for extreme events. We can use information and forecasts across different time scales.</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Longer lead-time forecasts can only tell you if there is an increased risk, but at the same time, they give you much more time to prepare and reduce risk. Shorter lead-time forecasts can give you more specifics in terms of where and when an extreme might occur, but you will have much less time to prepare and reduce risk.</a:t>
            </a:r>
            <a:r>
              <a:rPr lang="en-US" sz="1200" kern="1200" baseline="0" dirty="0" smtClean="0">
                <a:solidFill>
                  <a:schemeClr val="tx1"/>
                </a:solidFill>
                <a:effectLst/>
                <a:latin typeface="+mn-lt"/>
                <a:ea typeface="+mn-ea"/>
                <a:cs typeface="+mn-cs"/>
              </a:rPr>
              <a:t> </a:t>
            </a:r>
            <a:r>
              <a:rPr lang="en-US" sz="1200" dirty="0" smtClean="0"/>
              <a:t>Different actions may</a:t>
            </a:r>
            <a:r>
              <a:rPr lang="en-US" sz="1200" baseline="0" dirty="0" smtClean="0"/>
              <a:t> be more</a:t>
            </a:r>
            <a:r>
              <a:rPr lang="en-US" sz="1200" dirty="0" smtClean="0"/>
              <a:t> appropriate for different time scales.</a:t>
            </a:r>
            <a:endParaRPr lang="en-AU" sz="1200" kern="1200" dirty="0" smtClean="0">
              <a:solidFill>
                <a:schemeClr val="tx1"/>
              </a:solidFill>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mn-cs"/>
              </a:rPr>
              <a:t>We</a:t>
            </a:r>
            <a:r>
              <a:rPr lang="en-US" sz="1200" kern="1200" baseline="0" dirty="0" smtClean="0">
                <a:solidFill>
                  <a:schemeClr val="tx1"/>
                </a:solidFill>
                <a:latin typeface="+mn-lt"/>
                <a:ea typeface="ＭＳ Ｐゴシック" charset="-128"/>
                <a:cs typeface="+mn-cs"/>
              </a:rPr>
              <a:t> can use c</a:t>
            </a:r>
            <a:r>
              <a:rPr lang="en-US" sz="1200" kern="1200" dirty="0" smtClean="0">
                <a:solidFill>
                  <a:schemeClr val="tx1"/>
                </a:solidFill>
                <a:latin typeface="+mn-lt"/>
                <a:ea typeface="ＭＳ Ｐゴシック" charset="-128"/>
                <a:cs typeface="+mn-cs"/>
              </a:rPr>
              <a:t>limate and weather information to help us anticipate and prepare for changing risks due to extreme events or disasters.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Early warning early action is about taking smart action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making use of climate and weather information before a disaster or extreme event strikes. Early warning</a:t>
            </a:r>
            <a:r>
              <a:rPr lang="en-US" sz="1200" kern="1200" baseline="0" dirty="0" smtClean="0">
                <a:solidFill>
                  <a:schemeClr val="tx1"/>
                </a:solidFill>
                <a:latin typeface="+mn-lt"/>
                <a:ea typeface="+mn-ea"/>
                <a:cs typeface="+mn-cs"/>
              </a:rPr>
              <a:t> early action is about</a:t>
            </a:r>
            <a:r>
              <a:rPr lang="en-US" sz="1200" kern="1200" dirty="0" smtClean="0">
                <a:solidFill>
                  <a:schemeClr val="tx1"/>
                </a:solidFill>
                <a:latin typeface="+mn-lt"/>
                <a:ea typeface="+mn-ea"/>
                <a:cs typeface="+mn-cs"/>
              </a:rPr>
              <a:t> acting sooner than you would if</a:t>
            </a:r>
            <a:r>
              <a:rPr lang="en-US" sz="1200" kern="1200" baseline="0" dirty="0" smtClean="0">
                <a:solidFill>
                  <a:schemeClr val="tx1"/>
                </a:solidFill>
                <a:latin typeface="+mn-lt"/>
                <a:ea typeface="+mn-ea"/>
                <a:cs typeface="+mn-cs"/>
              </a:rPr>
              <a:t> you didn’t have this information. It is important to understand what is happening to the climate around you and what is likely to happen in the future.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FAD0DA-5276-EB44-B0E2-298E12AA0108}" type="slidenum">
              <a:rPr lang="en-US" smtClean="0"/>
              <a:pPr/>
              <a:t>8</a:t>
            </a:fld>
            <a:endParaRPr lang="en-US"/>
          </a:p>
        </p:txBody>
      </p:sp>
    </p:spTree>
    <p:extLst>
      <p:ext uri="{BB962C8B-B14F-4D97-AF65-F5344CB8AC3E}">
        <p14:creationId xmlns:p14="http://schemas.microsoft.com/office/powerpoint/2010/main" xmlns="" val="341930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latin typeface="Calibri" charset="0"/>
              </a:rPr>
              <a:t>The climate has an impact on all of our lives in Vanuatu and our climate is changing. Scientists from the </a:t>
            </a:r>
            <a:r>
              <a:rPr lang="en-US" baseline="0" dirty="0" err="1" smtClean="0">
                <a:latin typeface="Calibri" charset="0"/>
              </a:rPr>
              <a:t>Meteo</a:t>
            </a:r>
            <a:r>
              <a:rPr lang="en-US" baseline="0" dirty="0" smtClean="0">
                <a:latin typeface="Calibri" charset="0"/>
              </a:rPr>
              <a:t> and overseas have noticed the following changes in Vanuatu’s climate. Temperatures have increased in Port Vila and </a:t>
            </a:r>
            <a:r>
              <a:rPr lang="en-US" baseline="0" dirty="0" err="1" smtClean="0">
                <a:latin typeface="Calibri" charset="0"/>
              </a:rPr>
              <a:t>Aneityum</a:t>
            </a:r>
            <a:r>
              <a:rPr lang="en-US" baseline="0" dirty="0" smtClean="0">
                <a:latin typeface="Calibri" charset="0"/>
              </a:rPr>
              <a:t> since 1950. These increases are consistent with the global pattern of warming. The changing climate has impacted Vanuatu’s waters as well. Our sea levels have risen by about 6mm per year since 1993 and ocean acidification has been increasing. Ocean acidification happens as the ocean absorbs more and more carbon dioxide. As our seas become more acidic, our coral reef ecosystems are threatened.</a:t>
            </a: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3E8242-D40C-3245-A0F1-2390020A5413}" type="slidenum">
              <a:rPr lang="en-029" sz="1200">
                <a:cs typeface="MS PGothic" charset="0"/>
              </a:rPr>
              <a:pPr eaLnBrk="1" hangingPunct="1"/>
              <a:t>9</a:t>
            </a:fld>
            <a:endParaRPr lang="en-029" sz="120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187747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327480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290807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211497545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200003230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200575570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238624862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279457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EDEEE1C-47F3-2148-AC6A-0B4C05F0F25D}" type="datetimeFigureOut">
              <a:rPr lang="en-US" smtClean="0"/>
              <a:pPr/>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66859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DEDEEE1C-47F3-2148-AC6A-0B4C05F0F25D}" type="datetimeFigureOut">
              <a:rPr lang="en-US" smtClean="0"/>
              <a:pPr/>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52692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DEDEEE1C-47F3-2148-AC6A-0B4C05F0F25D}" type="datetimeFigureOut">
              <a:rPr lang="en-US" smtClean="0"/>
              <a:pPr/>
              <a:t>7/24/2013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418327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DEDEEE1C-47F3-2148-AC6A-0B4C05F0F25D}" type="datetimeFigureOut">
              <a:rPr lang="en-US" smtClean="0"/>
              <a:pPr/>
              <a:t>7/24/2013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164625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EEE1C-47F3-2148-AC6A-0B4C05F0F25D}" type="datetimeFigureOut">
              <a:rPr lang="en-US" smtClean="0"/>
              <a:pPr/>
              <a:t>7/24/2013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300321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EDEEE1C-47F3-2148-AC6A-0B4C05F0F25D}" type="datetimeFigureOut">
              <a:rPr lang="en-US" smtClean="0"/>
              <a:pPr/>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418091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EDEEE1C-47F3-2148-AC6A-0B4C05F0F25D}" type="datetimeFigureOut">
              <a:rPr lang="en-US" smtClean="0"/>
              <a:pPr/>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1722203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EEE1C-47F3-2148-AC6A-0B4C05F0F25D}" type="datetimeFigureOut">
              <a:rPr lang="en-US" smtClean="0"/>
              <a:pPr/>
              <a:t>7/24/2013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0EB21-6585-184F-B3D1-A69817F8BD5A}" type="slidenum">
              <a:rPr lang="en-US" smtClean="0"/>
              <a:pPr/>
              <a:t>‹#›</a:t>
            </a:fld>
            <a:endParaRPr lang="en-US"/>
          </a:p>
        </p:txBody>
      </p:sp>
    </p:spTree>
    <p:extLst>
      <p:ext uri="{BB962C8B-B14F-4D97-AF65-F5344CB8AC3E}">
        <p14:creationId xmlns:p14="http://schemas.microsoft.com/office/powerpoint/2010/main" xmlns="" val="199690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 Nasara title english.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1"/>
            <a:ext cx="9301935" cy="7215765"/>
          </a:xfrm>
          <a:prstGeom prst="rect">
            <a:avLst/>
          </a:prstGeom>
        </p:spPr>
      </p:pic>
    </p:spTree>
    <p:extLst>
      <p:ext uri="{BB962C8B-B14F-4D97-AF65-F5344CB8AC3E}">
        <p14:creationId xmlns:p14="http://schemas.microsoft.com/office/powerpoint/2010/main" xmlns="" val="730597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35931" y="1914939"/>
            <a:ext cx="7950869" cy="4639732"/>
          </a:xfrm>
          <a:prstGeom prst="rect">
            <a:avLst/>
          </a:prstGeom>
        </p:spPr>
        <p:txBody>
          <a:bodyPr wrap="square">
            <a:spAutoFit/>
          </a:bodyPr>
          <a:lstStyle/>
          <a:p>
            <a:pPr marL="457200" indent="-457200">
              <a:spcBef>
                <a:spcPts val="1750"/>
              </a:spcBef>
              <a:buFont typeface="Courier New"/>
              <a:buChar char="o"/>
            </a:pPr>
            <a:r>
              <a:rPr lang="en-AU" sz="2600" dirty="0">
                <a:solidFill>
                  <a:srgbClr val="404040"/>
                </a:solidFill>
                <a:latin typeface="Calibri" charset="0"/>
              </a:rPr>
              <a:t>Temperatures </a:t>
            </a:r>
            <a:r>
              <a:rPr lang="en-AU" sz="2600" dirty="0" smtClean="0">
                <a:solidFill>
                  <a:srgbClr val="404040"/>
                </a:solidFill>
                <a:latin typeface="Calibri" charset="0"/>
              </a:rPr>
              <a:t>will continue to increase</a:t>
            </a:r>
          </a:p>
          <a:p>
            <a:pPr marL="457200" indent="-457200">
              <a:spcBef>
                <a:spcPts val="1750"/>
              </a:spcBef>
              <a:buFont typeface="Courier New"/>
              <a:buChar char="o"/>
            </a:pPr>
            <a:r>
              <a:rPr lang="en-AU" sz="2600" dirty="0" smtClean="0">
                <a:solidFill>
                  <a:srgbClr val="404040"/>
                </a:solidFill>
                <a:latin typeface="Calibri" charset="0"/>
              </a:rPr>
              <a:t>More very hot days</a:t>
            </a:r>
          </a:p>
          <a:p>
            <a:pPr marL="457200" indent="-457200">
              <a:spcBef>
                <a:spcPts val="1750"/>
              </a:spcBef>
              <a:buFont typeface="Courier New"/>
              <a:buChar char="o"/>
            </a:pPr>
            <a:r>
              <a:rPr lang="en-AU" sz="2600" dirty="0" smtClean="0">
                <a:solidFill>
                  <a:srgbClr val="404040"/>
                </a:solidFill>
                <a:latin typeface="Calibri" charset="0"/>
              </a:rPr>
              <a:t>Changing rainfall patterns</a:t>
            </a:r>
          </a:p>
          <a:p>
            <a:pPr marL="457200" indent="-457200">
              <a:spcBef>
                <a:spcPts val="1750"/>
              </a:spcBef>
              <a:buFont typeface="Courier New"/>
              <a:buChar char="o"/>
            </a:pPr>
            <a:r>
              <a:rPr lang="en-AU" sz="2600" dirty="0" smtClean="0">
                <a:solidFill>
                  <a:srgbClr val="404040"/>
                </a:solidFill>
                <a:latin typeface="Calibri" charset="0"/>
              </a:rPr>
              <a:t>More extreme rainfall days</a:t>
            </a:r>
          </a:p>
          <a:p>
            <a:pPr marL="457200" indent="-457200">
              <a:spcBef>
                <a:spcPts val="1750"/>
              </a:spcBef>
              <a:buFont typeface="Courier New"/>
              <a:buChar char="o"/>
            </a:pPr>
            <a:r>
              <a:rPr lang="en-AU" sz="2600" dirty="0" smtClean="0">
                <a:solidFill>
                  <a:srgbClr val="404040"/>
                </a:solidFill>
                <a:latin typeface="Calibri" charset="0"/>
              </a:rPr>
              <a:t>Less frequent but more intense tropical cyclones</a:t>
            </a:r>
          </a:p>
          <a:p>
            <a:pPr marL="457200" indent="-457200">
              <a:spcBef>
                <a:spcPts val="1750"/>
              </a:spcBef>
              <a:buFont typeface="Courier New"/>
              <a:buChar char="o"/>
            </a:pPr>
            <a:r>
              <a:rPr lang="en-AU" sz="2600" dirty="0" smtClean="0">
                <a:solidFill>
                  <a:srgbClr val="404040"/>
                </a:solidFill>
                <a:latin typeface="Calibri" charset="0"/>
              </a:rPr>
              <a:t>Sea level will continue to rise</a:t>
            </a:r>
          </a:p>
          <a:p>
            <a:pPr marL="457200" indent="-457200">
              <a:spcBef>
                <a:spcPts val="1750"/>
              </a:spcBef>
              <a:buFont typeface="Courier New"/>
              <a:buChar char="o"/>
            </a:pPr>
            <a:r>
              <a:rPr lang="en-AU" sz="2600" dirty="0" smtClean="0">
                <a:solidFill>
                  <a:srgbClr val="404040"/>
                </a:solidFill>
                <a:latin typeface="Calibri" charset="0"/>
              </a:rPr>
              <a:t>Ocean acidification will continue to increase and threaten coral reef ecosystems</a:t>
            </a:r>
            <a:endParaRPr lang="en-AU" sz="2600" dirty="0">
              <a:solidFill>
                <a:srgbClr val="404040"/>
              </a:solidFill>
              <a:latin typeface="Calibri" charset="0"/>
            </a:endParaRPr>
          </a:p>
        </p:txBody>
      </p:sp>
    </p:spTree>
    <p:extLst>
      <p:ext uri="{BB962C8B-B14F-4D97-AF65-F5344CB8AC3E}">
        <p14:creationId xmlns:p14="http://schemas.microsoft.com/office/powerpoint/2010/main" xmlns="" val="1676543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18461" y="2430106"/>
            <a:ext cx="8229600" cy="4421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000" dirty="0" smtClean="0">
                <a:solidFill>
                  <a:srgbClr val="404040"/>
                </a:solidFill>
              </a:rPr>
              <a:t>For more detailed information on the changes in the current and future climate of Vanuatu, visit </a:t>
            </a:r>
            <a:r>
              <a:rPr lang="en-US" sz="3000" dirty="0" smtClean="0">
                <a:solidFill>
                  <a:schemeClr val="accent5">
                    <a:lumMod val="75000"/>
                  </a:schemeClr>
                </a:solidFill>
              </a:rPr>
              <a:t>www.pacificclimatechangescience.org</a:t>
            </a:r>
            <a:r>
              <a:rPr lang="en-US" sz="3000" dirty="0" smtClean="0">
                <a:solidFill>
                  <a:srgbClr val="404040"/>
                </a:solidFill>
              </a:rPr>
              <a:t> or contact the Vanuatu Meteorological and Geo-hazard Department (VMGD). </a:t>
            </a:r>
          </a:p>
          <a:p>
            <a:pPr algn="l">
              <a:defRPr/>
            </a:pPr>
            <a:endParaRPr lang="en-US" sz="3200" dirty="0"/>
          </a:p>
          <a:p>
            <a:pPr algn="l">
              <a:defRPr/>
            </a:pPr>
            <a:endParaRPr lang="en-US" sz="3200" dirty="0"/>
          </a:p>
        </p:txBody>
      </p:sp>
    </p:spTree>
    <p:extLst>
      <p:ext uri="{BB962C8B-B14F-4D97-AF65-F5344CB8AC3E}">
        <p14:creationId xmlns:p14="http://schemas.microsoft.com/office/powerpoint/2010/main" xmlns="" val="3142639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uatu logo chain minus NAB.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4648" y="3545936"/>
            <a:ext cx="8614862" cy="2152429"/>
          </a:xfrm>
          <a:prstGeom prst="rect">
            <a:avLst/>
          </a:prstGeom>
        </p:spPr>
      </p:pic>
      <p:pic>
        <p:nvPicPr>
          <p:cNvPr id="3" name="Picture 2" descr="NAB Endorsement Logo colour.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81479" y="553260"/>
            <a:ext cx="1982023" cy="1605761"/>
          </a:xfrm>
          <a:prstGeom prst="rect">
            <a:avLst/>
          </a:prstGeom>
        </p:spPr>
      </p:pic>
      <p:sp>
        <p:nvSpPr>
          <p:cNvPr id="4" name="TextBox 3"/>
          <p:cNvSpPr txBox="1"/>
          <p:nvPr/>
        </p:nvSpPr>
        <p:spPr>
          <a:xfrm>
            <a:off x="274649" y="2390938"/>
            <a:ext cx="8614861" cy="954107"/>
          </a:xfrm>
          <a:prstGeom prst="rect">
            <a:avLst/>
          </a:prstGeom>
          <a:noFill/>
        </p:spPr>
        <p:txBody>
          <a:bodyPr wrap="square" rtlCol="0">
            <a:spAutoFit/>
          </a:bodyPr>
          <a:lstStyle/>
          <a:p>
            <a:r>
              <a:rPr lang="en-US" sz="1400" i="1" dirty="0">
                <a:solidFill>
                  <a:schemeClr val="accent5">
                    <a:lumMod val="75000"/>
                  </a:schemeClr>
                </a:solidFill>
              </a:rPr>
              <a:t>Cloud </a:t>
            </a:r>
            <a:r>
              <a:rPr lang="en-US" sz="1400" i="1" dirty="0" err="1">
                <a:solidFill>
                  <a:schemeClr val="accent5">
                    <a:lumMod val="75000"/>
                  </a:schemeClr>
                </a:solidFill>
              </a:rPr>
              <a:t>Nasara</a:t>
            </a:r>
            <a:r>
              <a:rPr lang="en-US" sz="1400" i="1" dirty="0">
                <a:solidFill>
                  <a:schemeClr val="accent5">
                    <a:lumMod val="75000"/>
                  </a:schemeClr>
                </a:solidFill>
              </a:rPr>
              <a:t> is a collaboration between Red Cross and the Australian Government’s Pacific-Australia Climate Change Science and Adaptation </a:t>
            </a:r>
            <a:r>
              <a:rPr lang="en-US" sz="1400" i="1">
                <a:solidFill>
                  <a:schemeClr val="accent5">
                    <a:lumMod val="75000"/>
                  </a:schemeClr>
                </a:solidFill>
              </a:rPr>
              <a:t>Planning (PACCSAP</a:t>
            </a:r>
            <a:r>
              <a:rPr lang="en-US" sz="1400" i="1" smtClean="0">
                <a:solidFill>
                  <a:schemeClr val="accent5">
                    <a:lumMod val="75000"/>
                  </a:schemeClr>
                </a:solidFill>
              </a:rPr>
              <a:t>) Program</a:t>
            </a:r>
            <a:r>
              <a:rPr lang="en-US" sz="1400" i="1">
                <a:solidFill>
                  <a:schemeClr val="accent5">
                    <a:lumMod val="75000"/>
                  </a:schemeClr>
                </a:solidFill>
              </a:rPr>
              <a:t>. </a:t>
            </a:r>
            <a:r>
              <a:rPr lang="en-US" sz="1400" i="1" dirty="0">
                <a:solidFill>
                  <a:schemeClr val="accent5">
                    <a:lumMod val="75000"/>
                  </a:schemeClr>
                </a:solidFill>
              </a:rPr>
              <a:t>The project is being implemented by the Red Cross, the Australian Bureau of Meteorology, the Commonwealth Scientific and Industrial Research </a:t>
            </a:r>
            <a:r>
              <a:rPr lang="en-US" sz="1400" i="1" dirty="0" err="1">
                <a:solidFill>
                  <a:schemeClr val="accent5">
                    <a:lumMod val="75000"/>
                  </a:schemeClr>
                </a:solidFill>
              </a:rPr>
              <a:t>Organisation</a:t>
            </a:r>
            <a:r>
              <a:rPr lang="en-US" sz="1400" i="1" dirty="0">
                <a:solidFill>
                  <a:schemeClr val="accent5">
                    <a:lumMod val="75000"/>
                  </a:schemeClr>
                </a:solidFill>
              </a:rPr>
              <a:t> (CSIRO), the Vanuatu Meteorology and Geo-</a:t>
            </a:r>
            <a:r>
              <a:rPr lang="en-US" sz="1400" i="1" dirty="0" smtClean="0">
                <a:solidFill>
                  <a:schemeClr val="accent5">
                    <a:lumMod val="75000"/>
                  </a:schemeClr>
                </a:solidFill>
              </a:rPr>
              <a:t>hazard </a:t>
            </a:r>
            <a:r>
              <a:rPr lang="en-US" sz="1400" i="1" dirty="0">
                <a:solidFill>
                  <a:schemeClr val="accent5">
                    <a:lumMod val="75000"/>
                  </a:schemeClr>
                </a:solidFill>
              </a:rPr>
              <a:t>Department (VMGD) and the SPC-GIZ Climate Change Program.</a:t>
            </a:r>
            <a:endParaRPr lang="en-AU" sz="1400" i="1" dirty="0">
              <a:solidFill>
                <a:schemeClr val="accent5">
                  <a:lumMod val="75000"/>
                </a:schemeClr>
              </a:solidFill>
            </a:endParaRPr>
          </a:p>
        </p:txBody>
      </p:sp>
    </p:spTree>
    <p:extLst>
      <p:ext uri="{BB962C8B-B14F-4D97-AF65-F5344CB8AC3E}">
        <p14:creationId xmlns:p14="http://schemas.microsoft.com/office/powerpoint/2010/main" xmlns="" val="2821217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 Nasara tank yu tumas.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2154"/>
            <a:ext cx="9312820" cy="6890154"/>
          </a:xfrm>
          <a:prstGeom prst="rect">
            <a:avLst/>
          </a:prstGeom>
        </p:spPr>
      </p:pic>
    </p:spTree>
    <p:extLst>
      <p:ext uri="{BB962C8B-B14F-4D97-AF65-F5344CB8AC3E}">
        <p14:creationId xmlns:p14="http://schemas.microsoft.com/office/powerpoint/2010/main" xmlns="" val="2830462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 Nasara early titl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86802"/>
            <a:ext cx="9386683" cy="6944802"/>
          </a:xfrm>
          <a:prstGeom prst="rect">
            <a:avLst/>
          </a:prstGeom>
        </p:spPr>
      </p:pic>
    </p:spTree>
    <p:extLst>
      <p:ext uri="{BB962C8B-B14F-4D97-AF65-F5344CB8AC3E}">
        <p14:creationId xmlns:p14="http://schemas.microsoft.com/office/powerpoint/2010/main" xmlns="" val="1515680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359" y="1926217"/>
            <a:ext cx="7942102" cy="5324535"/>
          </a:xfrm>
          <a:prstGeom prst="rect">
            <a:avLst/>
          </a:prstGeom>
        </p:spPr>
        <p:txBody>
          <a:bodyPr wrap="square">
            <a:spAutoFit/>
          </a:bodyPr>
          <a:lstStyle/>
          <a:p>
            <a:r>
              <a:rPr lang="en-AU" sz="2000" b="1" dirty="0">
                <a:solidFill>
                  <a:schemeClr val="tx1">
                    <a:lumMod val="75000"/>
                    <a:lumOff val="25000"/>
                  </a:schemeClr>
                </a:solidFill>
              </a:rPr>
              <a:t>Seasonal forecast scenarios </a:t>
            </a:r>
            <a:endParaRPr lang="en-AU" sz="2000" dirty="0">
              <a:solidFill>
                <a:schemeClr val="tx1">
                  <a:lumMod val="75000"/>
                  <a:lumOff val="25000"/>
                </a:schemeClr>
              </a:solidFill>
            </a:endParaRPr>
          </a:p>
          <a:p>
            <a:endParaRPr lang="en-AU" b="1" dirty="0" smtClean="0"/>
          </a:p>
          <a:p>
            <a:r>
              <a:rPr lang="en-AU" sz="1600" b="1" dirty="0" smtClean="0">
                <a:solidFill>
                  <a:schemeClr val="accent5">
                    <a:lumMod val="75000"/>
                  </a:schemeClr>
                </a:solidFill>
              </a:rPr>
              <a:t>Scenario </a:t>
            </a:r>
            <a:r>
              <a:rPr lang="en-AU" sz="1600" b="1" dirty="0">
                <a:solidFill>
                  <a:schemeClr val="accent5">
                    <a:lumMod val="75000"/>
                  </a:schemeClr>
                </a:solidFill>
              </a:rPr>
              <a:t>1: Above average rainfall</a:t>
            </a:r>
            <a:endParaRPr lang="en-AU" sz="1600" dirty="0">
              <a:solidFill>
                <a:schemeClr val="accent5">
                  <a:lumMod val="75000"/>
                </a:schemeClr>
              </a:solidFill>
            </a:endParaRPr>
          </a:p>
          <a:p>
            <a:r>
              <a:rPr lang="en-AU" sz="1600" dirty="0">
                <a:solidFill>
                  <a:schemeClr val="accent5">
                    <a:lumMod val="75000"/>
                  </a:schemeClr>
                </a:solidFill>
              </a:rPr>
              <a:t>There is a La Niña in the Pacific. The VMGD forecasts above average rainfall for the coming three months in your province. High rainfall and floods may be possible</a:t>
            </a:r>
            <a:r>
              <a:rPr lang="en-AU" sz="1600" dirty="0" smtClean="0">
                <a:solidFill>
                  <a:schemeClr val="accent5">
                    <a:lumMod val="75000"/>
                  </a:schemeClr>
                </a:solidFill>
              </a:rPr>
              <a:t>.</a:t>
            </a:r>
          </a:p>
          <a:p>
            <a:endParaRPr lang="en-AU" sz="1600" dirty="0">
              <a:solidFill>
                <a:schemeClr val="accent5">
                  <a:lumMod val="75000"/>
                </a:schemeClr>
              </a:solidFill>
            </a:endParaRPr>
          </a:p>
          <a:p>
            <a:r>
              <a:rPr lang="en-AU" sz="1600" b="1" dirty="0">
                <a:solidFill>
                  <a:schemeClr val="accent5">
                    <a:lumMod val="75000"/>
                  </a:schemeClr>
                </a:solidFill>
              </a:rPr>
              <a:t>Scenario 2: Below average rainfall </a:t>
            </a:r>
            <a:endParaRPr lang="en-AU" sz="1600" dirty="0">
              <a:solidFill>
                <a:schemeClr val="accent5">
                  <a:lumMod val="75000"/>
                </a:schemeClr>
              </a:solidFill>
            </a:endParaRPr>
          </a:p>
          <a:p>
            <a:r>
              <a:rPr lang="en-AU" sz="1600" dirty="0">
                <a:solidFill>
                  <a:schemeClr val="accent5">
                    <a:lumMod val="75000"/>
                  </a:schemeClr>
                </a:solidFill>
              </a:rPr>
              <a:t>There is an El Niño in the Pacific. The VMGD forecasts below average rainfall for the coming three months in your province. They also release a drought advisory stating that most islands in Vanuatu may experience water shortages and that drought conditions are expected for the next six months. They advise people to take measures to minimise the impact of drought. </a:t>
            </a:r>
            <a:endParaRPr lang="en-AU" sz="1600" dirty="0" smtClean="0">
              <a:solidFill>
                <a:schemeClr val="accent5">
                  <a:lumMod val="75000"/>
                </a:schemeClr>
              </a:solidFill>
            </a:endParaRPr>
          </a:p>
          <a:p>
            <a:endParaRPr lang="en-AU" sz="1600" dirty="0" smtClean="0">
              <a:solidFill>
                <a:srgbClr val="31859C"/>
              </a:solidFill>
            </a:endParaRPr>
          </a:p>
          <a:p>
            <a:r>
              <a:rPr lang="en-AU" sz="1600" b="1" dirty="0">
                <a:solidFill>
                  <a:srgbClr val="31859C"/>
                </a:solidFill>
              </a:rPr>
              <a:t>Scenario 3: Cyclone season</a:t>
            </a:r>
            <a:endParaRPr lang="en-AU" sz="1600" dirty="0">
              <a:solidFill>
                <a:srgbClr val="31859C"/>
              </a:solidFill>
            </a:endParaRPr>
          </a:p>
          <a:p>
            <a:r>
              <a:rPr lang="en-AU" sz="1600" dirty="0">
                <a:solidFill>
                  <a:srgbClr val="31859C"/>
                </a:solidFill>
              </a:rPr>
              <a:t>It is the beginning of the rainy season in Vanuatu. VMGD releases the tropical cyclone outlook for the season. There are 9 – 12 tropical cyclones forecast for the Pacific region and Vanuatu is likely to experience close to normal or slightly above normal tropical cyclone activity. The VMGD forecasts that 2 – 4 cyclones may affect the country. The VMGD asks the people of Vanuatu to remain vigilant at all times during this cyclone season. </a:t>
            </a:r>
          </a:p>
          <a:p>
            <a:endParaRPr lang="en-AU" sz="2000" dirty="0">
              <a:solidFill>
                <a:schemeClr val="accent5">
                  <a:lumMod val="75000"/>
                </a:schemeClr>
              </a:solidFill>
            </a:endParaRPr>
          </a:p>
          <a:p>
            <a:endParaRPr lang="en-AU" dirty="0"/>
          </a:p>
        </p:txBody>
      </p:sp>
    </p:spTree>
    <p:extLst>
      <p:ext uri="{BB962C8B-B14F-4D97-AF65-F5344CB8AC3E}">
        <p14:creationId xmlns:p14="http://schemas.microsoft.com/office/powerpoint/2010/main" xmlns="" val="3937284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2522" y="1975265"/>
            <a:ext cx="8446041" cy="4862870"/>
          </a:xfrm>
          <a:prstGeom prst="rect">
            <a:avLst/>
          </a:prstGeom>
        </p:spPr>
        <p:txBody>
          <a:bodyPr wrap="square">
            <a:spAutoFit/>
          </a:bodyPr>
          <a:lstStyle/>
          <a:p>
            <a:r>
              <a:rPr lang="en-AU" sz="2000" b="1" dirty="0" smtClean="0">
                <a:solidFill>
                  <a:schemeClr val="tx1">
                    <a:lumMod val="75000"/>
                    <a:lumOff val="25000"/>
                  </a:schemeClr>
                </a:solidFill>
              </a:rPr>
              <a:t>Weather </a:t>
            </a:r>
            <a:r>
              <a:rPr lang="en-AU" sz="2000" b="1" dirty="0">
                <a:solidFill>
                  <a:schemeClr val="tx1">
                    <a:lumMod val="75000"/>
                    <a:lumOff val="25000"/>
                  </a:schemeClr>
                </a:solidFill>
              </a:rPr>
              <a:t>forecast </a:t>
            </a:r>
            <a:r>
              <a:rPr lang="en-AU" sz="2000" b="1" dirty="0" smtClean="0">
                <a:solidFill>
                  <a:schemeClr val="tx1">
                    <a:lumMod val="75000"/>
                    <a:lumOff val="25000"/>
                  </a:schemeClr>
                </a:solidFill>
              </a:rPr>
              <a:t>scenarios</a:t>
            </a:r>
          </a:p>
          <a:p>
            <a:endParaRPr lang="en-AU" b="1" dirty="0">
              <a:solidFill>
                <a:schemeClr val="tx1">
                  <a:lumMod val="75000"/>
                  <a:lumOff val="25000"/>
                </a:schemeClr>
              </a:solidFill>
            </a:endParaRPr>
          </a:p>
          <a:p>
            <a:r>
              <a:rPr lang="en-AU" sz="1600" b="1" dirty="0">
                <a:solidFill>
                  <a:srgbClr val="31859C"/>
                </a:solidFill>
              </a:rPr>
              <a:t>Scenario 4: Severe weather warning</a:t>
            </a:r>
            <a:endParaRPr lang="en-AU" sz="1600" dirty="0">
              <a:solidFill>
                <a:srgbClr val="31859C"/>
              </a:solidFill>
            </a:endParaRPr>
          </a:p>
          <a:p>
            <a:r>
              <a:rPr lang="en-AU" sz="1600" dirty="0">
                <a:solidFill>
                  <a:srgbClr val="31859C"/>
                </a:solidFill>
              </a:rPr>
              <a:t>It is the middle of the rainy season in Vanuatu. The VMGD releases a severe weather warning. Winds of 65 km/hour are expected inland over Vanuatu in the next 24 – 36 hours and heavy rain is forecast to continue for much of Vanuatu. Flooding is expected over low-lying areas and areas close to riverbanks. High seas and marine wind warnings are also in place. </a:t>
            </a:r>
          </a:p>
          <a:p>
            <a:r>
              <a:rPr lang="en-AU" sz="1600" b="1" dirty="0" smtClean="0">
                <a:solidFill>
                  <a:srgbClr val="31859C"/>
                </a:solidFill>
              </a:rPr>
              <a:t> </a:t>
            </a:r>
          </a:p>
          <a:p>
            <a:r>
              <a:rPr lang="en-AU" sz="1600" b="1" dirty="0">
                <a:solidFill>
                  <a:srgbClr val="31859C"/>
                </a:solidFill>
              </a:rPr>
              <a:t>Scenario 5: Tropical cyclone warning</a:t>
            </a:r>
            <a:endParaRPr lang="en-AU" sz="1600" dirty="0">
              <a:solidFill>
                <a:srgbClr val="31859C"/>
              </a:solidFill>
            </a:endParaRPr>
          </a:p>
          <a:p>
            <a:r>
              <a:rPr lang="en-AU" sz="1600" dirty="0">
                <a:solidFill>
                  <a:srgbClr val="31859C"/>
                </a:solidFill>
              </a:rPr>
              <a:t>It is cyclone season and a Category 3 cyclone is approaching Vanuatu. The VMGD and the National Disaster Management Office (NDMO) release an updated warning on Tropical Cyclone Frank. At 2:00pm today, Severe Tropical Cyclone Frank was located in square letter D, number 1 (D, 1) of the Vanuatu tropical cyclone tracking map and is moving in a general </a:t>
            </a:r>
            <a:r>
              <a:rPr lang="en-AU" sz="1600" dirty="0" err="1">
                <a:solidFill>
                  <a:srgbClr val="31859C"/>
                </a:solidFill>
              </a:rPr>
              <a:t>southeasterly</a:t>
            </a:r>
            <a:r>
              <a:rPr lang="en-AU" sz="1600" dirty="0">
                <a:solidFill>
                  <a:srgbClr val="31859C"/>
                </a:solidFill>
              </a:rPr>
              <a:t> direction. Very Destructive Storm to Hurricane force winds of 110km/hour to 145km/hour are forecast over the next 24 – 48 hours. Heavy rainfall and flooding, including coastal flooding is also expected. Very rough seas with phenomenal (very large) swells are expected over all open waters of Vanuatu. The next warning on Severe Tropical Cyclone Frank will be issued at 6:00pm. People over Vanuatu should continue to listen to all Radio Outlets to get the latest information on this system.</a:t>
            </a:r>
          </a:p>
          <a:p>
            <a:endParaRPr lang="en-AU" dirty="0">
              <a:solidFill>
                <a:schemeClr val="tx1">
                  <a:lumMod val="75000"/>
                  <a:lumOff val="25000"/>
                </a:schemeClr>
              </a:solidFill>
            </a:endParaRPr>
          </a:p>
        </p:txBody>
      </p:sp>
    </p:spTree>
    <p:extLst>
      <p:ext uri="{BB962C8B-B14F-4D97-AF65-F5344CB8AC3E}">
        <p14:creationId xmlns:p14="http://schemas.microsoft.com/office/powerpoint/2010/main" xmlns="" val="1827690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ycloneMap.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7900" y="0"/>
            <a:ext cx="7163479" cy="6858000"/>
          </a:xfrm>
          <a:prstGeom prst="rect">
            <a:avLst/>
          </a:prstGeom>
        </p:spPr>
      </p:pic>
    </p:spTree>
    <p:extLst>
      <p:ext uri="{BB962C8B-B14F-4D97-AF65-F5344CB8AC3E}">
        <p14:creationId xmlns:p14="http://schemas.microsoft.com/office/powerpoint/2010/main" xmlns="" val="1043516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25673" y="2237291"/>
            <a:ext cx="8022733" cy="4431983"/>
          </a:xfrm>
          <a:prstGeom prst="rect">
            <a:avLst/>
          </a:prstGeom>
        </p:spPr>
        <p:txBody>
          <a:bodyPr wrap="square">
            <a:spAutoFit/>
          </a:bodyPr>
          <a:lstStyle/>
          <a:p>
            <a:r>
              <a:rPr lang="en-AU" sz="2400" b="1" dirty="0">
                <a:solidFill>
                  <a:schemeClr val="tx1">
                    <a:lumMod val="75000"/>
                    <a:lumOff val="25000"/>
                  </a:schemeClr>
                </a:solidFill>
              </a:rPr>
              <a:t>1. Impacts </a:t>
            </a:r>
            <a:endParaRPr lang="en-AU" sz="2400" dirty="0">
              <a:solidFill>
                <a:schemeClr val="tx1">
                  <a:lumMod val="75000"/>
                  <a:lumOff val="25000"/>
                </a:schemeClr>
              </a:solidFill>
            </a:endParaRPr>
          </a:p>
          <a:p>
            <a:endParaRPr lang="en-AU" dirty="0" smtClean="0">
              <a:solidFill>
                <a:schemeClr val="accent5">
                  <a:lumMod val="75000"/>
                </a:schemeClr>
              </a:solidFill>
            </a:endParaRPr>
          </a:p>
          <a:p>
            <a:r>
              <a:rPr lang="en-AU" dirty="0" smtClean="0">
                <a:solidFill>
                  <a:schemeClr val="accent5">
                    <a:lumMod val="75000"/>
                  </a:schemeClr>
                </a:solidFill>
              </a:rPr>
              <a:t>List </a:t>
            </a:r>
            <a:r>
              <a:rPr lang="en-AU" dirty="0">
                <a:solidFill>
                  <a:schemeClr val="accent5">
                    <a:lumMod val="75000"/>
                  </a:schemeClr>
                </a:solidFill>
              </a:rPr>
              <a:t>the typical impacts of this scenario on your organisation or sector. </a:t>
            </a:r>
          </a:p>
          <a:p>
            <a:pPr marL="800100" lvl="1" indent="-342900">
              <a:buFont typeface="+mj-lt"/>
              <a:buAutoNum type="arabicPeriod"/>
            </a:pPr>
            <a:r>
              <a:rPr lang="en-AU" dirty="0">
                <a:solidFill>
                  <a:schemeClr val="accent5">
                    <a:lumMod val="75000"/>
                  </a:schemeClr>
                </a:solidFill>
              </a:rPr>
              <a:t>Can you remember a time that this has happened before? </a:t>
            </a:r>
          </a:p>
          <a:p>
            <a:pPr marL="800100" lvl="1" indent="-342900">
              <a:buFont typeface="+mj-lt"/>
              <a:buAutoNum type="arabicPeriod"/>
            </a:pPr>
            <a:r>
              <a:rPr lang="en-AU" dirty="0">
                <a:solidFill>
                  <a:schemeClr val="accent5">
                    <a:lumMod val="75000"/>
                  </a:schemeClr>
                </a:solidFill>
              </a:rPr>
              <a:t>What economic impacts could this scenario have? </a:t>
            </a:r>
          </a:p>
          <a:p>
            <a:pPr marL="800100" lvl="1" indent="-342900">
              <a:buFont typeface="+mj-lt"/>
              <a:buAutoNum type="arabicPeriod"/>
            </a:pPr>
            <a:r>
              <a:rPr lang="en-AU" dirty="0">
                <a:solidFill>
                  <a:schemeClr val="accent5">
                    <a:lumMod val="75000"/>
                  </a:schemeClr>
                </a:solidFill>
              </a:rPr>
              <a:t>What impacts could this scenario have on resource access and availability (for example, food, water and electricity), staff or volunteer capacity, health and safety, infrastructure (for example – roads, buildings and airports) and the way that resources are managed</a:t>
            </a:r>
            <a:r>
              <a:rPr lang="en-AU" dirty="0" smtClean="0">
                <a:solidFill>
                  <a:schemeClr val="accent5">
                    <a:lumMod val="75000"/>
                  </a:schemeClr>
                </a:solidFill>
              </a:rPr>
              <a:t>?</a:t>
            </a:r>
          </a:p>
          <a:p>
            <a:endParaRPr lang="en-AU" dirty="0" smtClean="0">
              <a:solidFill>
                <a:schemeClr val="accent5">
                  <a:lumMod val="75000"/>
                </a:schemeClr>
              </a:solidFill>
            </a:endParaRPr>
          </a:p>
          <a:p>
            <a:r>
              <a:rPr lang="en-AU" sz="2400" b="1" dirty="0">
                <a:solidFill>
                  <a:schemeClr val="tx1">
                    <a:lumMod val="75000"/>
                    <a:lumOff val="25000"/>
                  </a:schemeClr>
                </a:solidFill>
              </a:rPr>
              <a:t>2. Information</a:t>
            </a:r>
            <a:endParaRPr lang="en-AU" sz="2400" dirty="0">
              <a:solidFill>
                <a:schemeClr val="tx1">
                  <a:lumMod val="75000"/>
                  <a:lumOff val="25000"/>
                </a:schemeClr>
              </a:solidFill>
            </a:endParaRPr>
          </a:p>
          <a:p>
            <a:endParaRPr lang="en-AU" dirty="0" smtClean="0">
              <a:solidFill>
                <a:schemeClr val="accent5">
                  <a:lumMod val="75000"/>
                </a:schemeClr>
              </a:solidFill>
            </a:endParaRPr>
          </a:p>
          <a:p>
            <a:r>
              <a:rPr lang="en-AU" dirty="0" smtClean="0">
                <a:solidFill>
                  <a:schemeClr val="accent5">
                    <a:lumMod val="75000"/>
                  </a:schemeClr>
                </a:solidFill>
              </a:rPr>
              <a:t>Where </a:t>
            </a:r>
            <a:r>
              <a:rPr lang="en-AU" dirty="0">
                <a:solidFill>
                  <a:schemeClr val="accent5">
                    <a:lumMod val="75000"/>
                  </a:schemeClr>
                </a:solidFill>
              </a:rPr>
              <a:t>can you get warnings and more information about this scenario?</a:t>
            </a:r>
          </a:p>
          <a:p>
            <a:endParaRPr lang="en-AU" dirty="0">
              <a:solidFill>
                <a:schemeClr val="accent5">
                  <a:lumMod val="75000"/>
                </a:schemeClr>
              </a:solidFill>
            </a:endParaRPr>
          </a:p>
          <a:p>
            <a:endParaRPr lang="en-AU" dirty="0" smtClean="0">
              <a:solidFill>
                <a:schemeClr val="accent5">
                  <a:lumMod val="75000"/>
                </a:schemeClr>
              </a:solidFill>
            </a:endParaRPr>
          </a:p>
        </p:txBody>
      </p:sp>
    </p:spTree>
    <p:extLst>
      <p:ext uri="{BB962C8B-B14F-4D97-AF65-F5344CB8AC3E}">
        <p14:creationId xmlns:p14="http://schemas.microsoft.com/office/powerpoint/2010/main" xmlns="" val="256139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5044" y="2237290"/>
            <a:ext cx="7740526" cy="3323987"/>
          </a:xfrm>
          <a:prstGeom prst="rect">
            <a:avLst/>
          </a:prstGeom>
        </p:spPr>
        <p:txBody>
          <a:bodyPr wrap="square">
            <a:spAutoFit/>
          </a:bodyPr>
          <a:lstStyle/>
          <a:p>
            <a:r>
              <a:rPr lang="en-AU" sz="2400" b="1" dirty="0">
                <a:solidFill>
                  <a:srgbClr val="404040"/>
                </a:solidFill>
              </a:rPr>
              <a:t>3. </a:t>
            </a:r>
            <a:r>
              <a:rPr lang="en-AU" sz="2400" b="1" dirty="0" smtClean="0">
                <a:solidFill>
                  <a:srgbClr val="404040"/>
                </a:solidFill>
              </a:rPr>
              <a:t>Solutions</a:t>
            </a:r>
          </a:p>
          <a:p>
            <a:endParaRPr lang="en-AU" sz="2400" dirty="0">
              <a:solidFill>
                <a:srgbClr val="404040"/>
              </a:solidFill>
            </a:endParaRPr>
          </a:p>
          <a:p>
            <a:pPr marL="800100" lvl="1" indent="-342900">
              <a:buFont typeface="+mj-lt"/>
              <a:buAutoNum type="arabicPeriod"/>
            </a:pPr>
            <a:r>
              <a:rPr lang="en-AU" dirty="0">
                <a:solidFill>
                  <a:schemeClr val="accent5">
                    <a:lumMod val="75000"/>
                  </a:schemeClr>
                </a:solidFill>
              </a:rPr>
              <a:t>Think about existing responses to these impacts. What works well that can be done more? What can be done differently or better next time? </a:t>
            </a:r>
          </a:p>
          <a:p>
            <a:pPr marL="800100" lvl="1" indent="-342900">
              <a:buFont typeface="+mj-lt"/>
              <a:buAutoNum type="arabicPeriod"/>
            </a:pPr>
            <a:r>
              <a:rPr lang="en-AU" dirty="0">
                <a:solidFill>
                  <a:schemeClr val="accent5">
                    <a:lumMod val="75000"/>
                  </a:schemeClr>
                </a:solidFill>
              </a:rPr>
              <a:t>What no cost or low cost actions can be taken in the near future to prepare for this scenario?</a:t>
            </a:r>
          </a:p>
          <a:p>
            <a:pPr marL="800100" lvl="1" indent="-342900">
              <a:buFont typeface="+mj-lt"/>
              <a:buAutoNum type="arabicPeriod"/>
            </a:pPr>
            <a:r>
              <a:rPr lang="en-AU" dirty="0">
                <a:solidFill>
                  <a:schemeClr val="accent5">
                    <a:lumMod val="75000"/>
                  </a:schemeClr>
                </a:solidFill>
              </a:rPr>
              <a:t>How would you make sure these actions are implemented in your workplace into the future (not once-off)? Is there a way to make these actions part of the standard procedures in your workplace? </a:t>
            </a:r>
          </a:p>
          <a:p>
            <a:pPr marL="800100" lvl="1" indent="-342900">
              <a:buFont typeface="+mj-lt"/>
              <a:buAutoNum type="arabicPeriod"/>
            </a:pPr>
            <a:r>
              <a:rPr lang="en-AU" dirty="0">
                <a:solidFill>
                  <a:schemeClr val="accent5">
                    <a:lumMod val="75000"/>
                  </a:schemeClr>
                </a:solidFill>
              </a:rPr>
              <a:t>Which other organisations, departments or businesses could you talk to and work together with to take action?</a:t>
            </a:r>
          </a:p>
        </p:txBody>
      </p:sp>
    </p:spTree>
    <p:extLst>
      <p:ext uri="{BB962C8B-B14F-4D97-AF65-F5344CB8AC3E}">
        <p14:creationId xmlns:p14="http://schemas.microsoft.com/office/powerpoint/2010/main" xmlns="" val="494759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90087" y="2217912"/>
            <a:ext cx="7639738" cy="5211683"/>
          </a:xfrm>
          <a:prstGeom prst="rect">
            <a:avLst/>
          </a:prstGeom>
        </p:spPr>
        <p:txBody>
          <a:bodyPr wrap="square">
            <a:spAutoFit/>
          </a:bodyPr>
          <a:lstStyle/>
          <a:p>
            <a:pPr marL="342900" indent="-342900">
              <a:spcBef>
                <a:spcPts val="1750"/>
              </a:spcBef>
              <a:buFont typeface="Courier New"/>
              <a:buChar char="o"/>
            </a:pPr>
            <a:r>
              <a:rPr lang="en-AU" sz="2400" dirty="0" smtClean="0">
                <a:solidFill>
                  <a:schemeClr val="tx1">
                    <a:lumMod val="75000"/>
                    <a:lumOff val="25000"/>
                  </a:schemeClr>
                </a:solidFill>
                <a:latin typeface="Calibri" charset="0"/>
              </a:rPr>
              <a:t>Weather and climate</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Climate variability and climate change</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Different time scales and forecasts</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Early warning, early action</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Vanuatu’s changing climate</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Vanuatu’s future climate</a:t>
            </a:r>
          </a:p>
          <a:p>
            <a:pPr marL="342900" indent="-342900">
              <a:spcBef>
                <a:spcPts val="1750"/>
              </a:spcBef>
              <a:buFont typeface="Courier New"/>
              <a:buChar char="o"/>
            </a:pPr>
            <a:r>
              <a:rPr lang="en-AU" sz="2400" dirty="0" smtClean="0">
                <a:solidFill>
                  <a:schemeClr val="tx1">
                    <a:lumMod val="75000"/>
                    <a:lumOff val="25000"/>
                  </a:schemeClr>
                </a:solidFill>
                <a:latin typeface="Calibri" charset="0"/>
              </a:rPr>
              <a:t>For more information</a:t>
            </a:r>
          </a:p>
          <a:p>
            <a:pPr marL="342900" indent="-342900">
              <a:spcBef>
                <a:spcPts val="1750"/>
              </a:spcBef>
              <a:buFont typeface="Courier New"/>
              <a:buChar char="o"/>
            </a:pPr>
            <a:endParaRPr lang="en-AU" sz="2400" dirty="0" smtClean="0">
              <a:solidFill>
                <a:schemeClr val="tx1">
                  <a:lumMod val="75000"/>
                  <a:lumOff val="25000"/>
                </a:schemeClr>
              </a:solidFill>
              <a:latin typeface="Calibri" charset="0"/>
            </a:endParaRPr>
          </a:p>
          <a:p>
            <a:pPr marL="342900" indent="-342900">
              <a:spcBef>
                <a:spcPts val="1750"/>
              </a:spcBef>
              <a:buFont typeface="Courier New"/>
              <a:buChar char="o"/>
            </a:pPr>
            <a:endParaRPr lang="en-AU" sz="2400" dirty="0">
              <a:solidFill>
                <a:schemeClr val="tx1">
                  <a:lumMod val="75000"/>
                  <a:lumOff val="25000"/>
                </a:schemeClr>
              </a:solidFill>
              <a:latin typeface="Calibri" charset="0"/>
            </a:endParaRPr>
          </a:p>
        </p:txBody>
      </p:sp>
    </p:spTree>
    <p:extLst>
      <p:ext uri="{BB962C8B-B14F-4D97-AF65-F5344CB8AC3E}">
        <p14:creationId xmlns:p14="http://schemas.microsoft.com/office/powerpoint/2010/main" xmlns="" val="3537779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 Nasara best practic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495" y="1"/>
            <a:ext cx="9507733" cy="7034362"/>
          </a:xfrm>
          <a:prstGeom prst="rect">
            <a:avLst/>
          </a:prstGeom>
        </p:spPr>
      </p:pic>
    </p:spTree>
    <p:extLst>
      <p:ext uri="{BB962C8B-B14F-4D97-AF65-F5344CB8AC3E}">
        <p14:creationId xmlns:p14="http://schemas.microsoft.com/office/powerpoint/2010/main" xmlns="" val="494759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 Red Cross best practic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1576" y="266701"/>
            <a:ext cx="8768565" cy="6050310"/>
          </a:xfrm>
          <a:prstGeom prst="rect">
            <a:avLst/>
          </a:prstGeom>
        </p:spPr>
      </p:pic>
    </p:spTree>
    <p:extLst>
      <p:ext uri="{BB962C8B-B14F-4D97-AF65-F5344CB8AC3E}">
        <p14:creationId xmlns:p14="http://schemas.microsoft.com/office/powerpoint/2010/main" xmlns="" val="3896251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 Ag Dept best practic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3468" y="205525"/>
            <a:ext cx="8479699" cy="6284632"/>
          </a:xfrm>
          <a:prstGeom prst="rect">
            <a:avLst/>
          </a:prstGeom>
        </p:spPr>
      </p:pic>
    </p:spTree>
    <p:extLst>
      <p:ext uri="{BB962C8B-B14F-4D97-AF65-F5344CB8AC3E}">
        <p14:creationId xmlns:p14="http://schemas.microsoft.com/office/powerpoint/2010/main" xmlns="" val="2638042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 Nasara title english.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72020" cy="7114986"/>
          </a:xfrm>
          <a:prstGeom prst="rect">
            <a:avLst/>
          </a:prstGeom>
        </p:spPr>
      </p:pic>
    </p:spTree>
    <p:extLst>
      <p:ext uri="{BB962C8B-B14F-4D97-AF65-F5344CB8AC3E}">
        <p14:creationId xmlns:p14="http://schemas.microsoft.com/office/powerpoint/2010/main" xmlns="" val="3479309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15913" y="2227009"/>
            <a:ext cx="8593755" cy="4786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hangingPunct="1">
              <a:spcBef>
                <a:spcPts val="1750"/>
              </a:spcBef>
            </a:pPr>
            <a:r>
              <a:rPr lang="en-AU" sz="2800" b="1" dirty="0">
                <a:solidFill>
                  <a:schemeClr val="tx1">
                    <a:lumMod val="75000"/>
                    <a:lumOff val="25000"/>
                  </a:schemeClr>
                </a:solidFill>
                <a:latin typeface="Calibri" charset="0"/>
              </a:rPr>
              <a:t>Weather</a:t>
            </a:r>
            <a:r>
              <a:rPr lang="en-AU" sz="2800" dirty="0">
                <a:solidFill>
                  <a:schemeClr val="tx1">
                    <a:lumMod val="75000"/>
                    <a:lumOff val="25000"/>
                  </a:schemeClr>
                </a:solidFill>
                <a:latin typeface="Calibri" charset="0"/>
              </a:rPr>
              <a:t> describes the current atmospheric conditions, e.g. rainfall, temperature or wind speed at a particular place and </a:t>
            </a:r>
            <a:r>
              <a:rPr lang="en-AU" sz="2800" dirty="0" smtClean="0">
                <a:solidFill>
                  <a:schemeClr val="tx1">
                    <a:lumMod val="75000"/>
                    <a:lumOff val="25000"/>
                  </a:schemeClr>
                </a:solidFill>
                <a:latin typeface="Calibri" charset="0"/>
              </a:rPr>
              <a:t>time</a:t>
            </a:r>
            <a:endParaRPr lang="en-AU" sz="2800" dirty="0">
              <a:solidFill>
                <a:schemeClr val="tx1">
                  <a:lumMod val="75000"/>
                  <a:lumOff val="25000"/>
                </a:schemeClr>
              </a:solidFill>
              <a:latin typeface="Calibri" charset="0"/>
            </a:endParaRPr>
          </a:p>
          <a:p>
            <a:pPr eaLnBrk="1" hangingPunct="1">
              <a:spcBef>
                <a:spcPts val="1750"/>
              </a:spcBef>
            </a:pPr>
            <a:r>
              <a:rPr lang="en-AU" sz="2800" b="1" dirty="0">
                <a:solidFill>
                  <a:schemeClr val="tx1">
                    <a:lumMod val="75000"/>
                    <a:lumOff val="25000"/>
                  </a:schemeClr>
                </a:solidFill>
                <a:latin typeface="Calibri" charset="0"/>
              </a:rPr>
              <a:t>Climate</a:t>
            </a:r>
            <a:r>
              <a:rPr lang="en-AU" sz="2800" dirty="0">
                <a:solidFill>
                  <a:schemeClr val="tx1">
                    <a:lumMod val="75000"/>
                    <a:lumOff val="25000"/>
                  </a:schemeClr>
                </a:solidFill>
                <a:latin typeface="Calibri" charset="0"/>
              </a:rPr>
              <a:t> is the average pattern of weather for a particular place over a long period of time (e.g. 30 years</a:t>
            </a:r>
            <a:r>
              <a:rPr lang="en-AU" sz="2800" dirty="0" smtClean="0">
                <a:solidFill>
                  <a:schemeClr val="tx1">
                    <a:lumMod val="75000"/>
                    <a:lumOff val="25000"/>
                  </a:schemeClr>
                </a:solidFill>
                <a:latin typeface="Calibri" charset="0"/>
              </a:rPr>
              <a:t>)</a:t>
            </a:r>
          </a:p>
          <a:p>
            <a:pPr eaLnBrk="1" hangingPunct="1">
              <a:spcBef>
                <a:spcPts val="1750"/>
              </a:spcBef>
            </a:pPr>
            <a:endParaRPr lang="en-AU" sz="1200" b="1" dirty="0" smtClean="0">
              <a:solidFill>
                <a:srgbClr val="008000"/>
              </a:solidFill>
              <a:latin typeface="Calibri" charset="0"/>
            </a:endParaRPr>
          </a:p>
          <a:p>
            <a:pPr eaLnBrk="1" hangingPunct="1">
              <a:spcBef>
                <a:spcPts val="1750"/>
              </a:spcBef>
            </a:pPr>
            <a:r>
              <a:rPr lang="en-AU" sz="2800" b="1" dirty="0" smtClean="0">
                <a:solidFill>
                  <a:schemeClr val="accent5">
                    <a:lumMod val="75000"/>
                  </a:schemeClr>
                </a:solidFill>
                <a:latin typeface="Calibri" charset="0"/>
              </a:rPr>
              <a:t>‘Climate is what we expect. Weather is what we get!’</a:t>
            </a:r>
            <a:endParaRPr lang="en-AU" sz="2800" b="1" dirty="0">
              <a:solidFill>
                <a:schemeClr val="accent5">
                  <a:lumMod val="75000"/>
                </a:schemeClr>
              </a:solidFill>
              <a:latin typeface="Calibri" charset="0"/>
            </a:endParaRPr>
          </a:p>
          <a:p>
            <a:pPr eaLnBrk="1" hangingPunct="1">
              <a:spcBef>
                <a:spcPts val="1750"/>
              </a:spcBef>
            </a:pPr>
            <a:endParaRPr lang="en-AU" sz="2800" dirty="0">
              <a:solidFill>
                <a:srgbClr val="336699"/>
              </a:solidFill>
              <a:latin typeface="Calibri" charset="0"/>
            </a:endParaRPr>
          </a:p>
          <a:p>
            <a:pPr eaLnBrk="1" hangingPunct="1">
              <a:spcBef>
                <a:spcPts val="1750"/>
              </a:spcBef>
            </a:pPr>
            <a:endParaRPr lang="en-AU" sz="2400" b="1" dirty="0">
              <a:solidFill>
                <a:srgbClr val="336699"/>
              </a:solidFill>
              <a:latin typeface="Calibri" charset="0"/>
            </a:endParaRPr>
          </a:p>
        </p:txBody>
      </p:sp>
    </p:spTree>
    <p:extLst>
      <p:ext uri="{BB962C8B-B14F-4D97-AF65-F5344CB8AC3E}">
        <p14:creationId xmlns:p14="http://schemas.microsoft.com/office/powerpoint/2010/main" xmlns="" val="252009931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564414" y="2056913"/>
            <a:ext cx="8345254" cy="458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AU" sz="2400" b="1" dirty="0">
                <a:solidFill>
                  <a:schemeClr val="tx1">
                    <a:lumMod val="75000"/>
                    <a:lumOff val="25000"/>
                  </a:schemeClr>
                </a:solidFill>
                <a:latin typeface="Calibri" charset="0"/>
              </a:rPr>
              <a:t>Climate variability</a:t>
            </a:r>
            <a:r>
              <a:rPr lang="en-AU" sz="2400" dirty="0">
                <a:solidFill>
                  <a:schemeClr val="tx1">
                    <a:lumMod val="75000"/>
                    <a:lumOff val="25000"/>
                  </a:schemeClr>
                </a:solidFill>
                <a:latin typeface="Calibri" charset="0"/>
              </a:rPr>
              <a:t> is monthly, yearly and decadal variability due to natural processes and </a:t>
            </a:r>
            <a:r>
              <a:rPr lang="en-AU" sz="2400" dirty="0" smtClean="0">
                <a:solidFill>
                  <a:schemeClr val="tx1">
                    <a:lumMod val="75000"/>
                    <a:lumOff val="25000"/>
                  </a:schemeClr>
                </a:solidFill>
                <a:latin typeface="Calibri" charset="0"/>
              </a:rPr>
              <a:t>feedbacks. </a:t>
            </a:r>
            <a:r>
              <a:rPr lang="en-AU" sz="2400" dirty="0">
                <a:solidFill>
                  <a:schemeClr val="tx1">
                    <a:lumMod val="75000"/>
                    <a:lumOff val="25000"/>
                  </a:schemeClr>
                </a:solidFill>
                <a:latin typeface="Calibri" charset="0"/>
              </a:rPr>
              <a:t>T</a:t>
            </a:r>
            <a:r>
              <a:rPr lang="en-AU" sz="2400" dirty="0" smtClean="0">
                <a:solidFill>
                  <a:schemeClr val="tx1">
                    <a:lumMod val="75000"/>
                    <a:lumOff val="25000"/>
                  </a:schemeClr>
                </a:solidFill>
                <a:latin typeface="Calibri" charset="0"/>
              </a:rPr>
              <a:t>he </a:t>
            </a:r>
            <a:r>
              <a:rPr lang="en-AU" sz="2400" dirty="0">
                <a:solidFill>
                  <a:schemeClr val="tx1">
                    <a:lumMod val="75000"/>
                    <a:lumOff val="25000"/>
                  </a:schemeClr>
                </a:solidFill>
                <a:latin typeface="Calibri" charset="0"/>
              </a:rPr>
              <a:t>main driver of climate variability in the Pacific region is </a:t>
            </a:r>
            <a:r>
              <a:rPr lang="en-AU" sz="2400" dirty="0" smtClean="0">
                <a:solidFill>
                  <a:schemeClr val="tx1">
                    <a:lumMod val="75000"/>
                    <a:lumOff val="25000"/>
                  </a:schemeClr>
                </a:solidFill>
                <a:latin typeface="Calibri" charset="0"/>
              </a:rPr>
              <a:t>the El Niño Southern Oscillation (ENSO).</a:t>
            </a:r>
            <a:endParaRPr lang="en-AU" sz="2400" dirty="0">
              <a:solidFill>
                <a:schemeClr val="tx1">
                  <a:lumMod val="75000"/>
                  <a:lumOff val="25000"/>
                </a:schemeClr>
              </a:solidFill>
              <a:latin typeface="Calibri" charset="0"/>
            </a:endParaRPr>
          </a:p>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AU" sz="2400" b="1" dirty="0" smtClean="0">
                <a:solidFill>
                  <a:schemeClr val="tx1">
                    <a:lumMod val="75000"/>
                    <a:lumOff val="25000"/>
                  </a:schemeClr>
                </a:solidFill>
                <a:latin typeface="Calibri" charset="0"/>
              </a:rPr>
              <a:t>Climate change</a:t>
            </a:r>
            <a:r>
              <a:rPr lang="en-US" sz="2400" dirty="0">
                <a:solidFill>
                  <a:schemeClr val="tx1">
                    <a:lumMod val="75000"/>
                    <a:lumOff val="25000"/>
                  </a:schemeClr>
                </a:solidFill>
              </a:rPr>
              <a:t> is a long-term shift or </a:t>
            </a:r>
            <a:r>
              <a:rPr lang="en-US" sz="2400" dirty="0" smtClean="0">
                <a:solidFill>
                  <a:schemeClr val="tx1">
                    <a:lumMod val="75000"/>
                    <a:lumOff val="25000"/>
                  </a:schemeClr>
                </a:solidFill>
              </a:rPr>
              <a:t>trend in climate conditions (</a:t>
            </a:r>
            <a:r>
              <a:rPr lang="en-US" sz="2400" dirty="0">
                <a:solidFill>
                  <a:schemeClr val="tx1">
                    <a:lumMod val="75000"/>
                    <a:lumOff val="25000"/>
                  </a:schemeClr>
                </a:solidFill>
              </a:rPr>
              <a:t>e.g. global warming) and </a:t>
            </a:r>
            <a:r>
              <a:rPr lang="en-US" sz="2400" dirty="0" smtClean="0">
                <a:solidFill>
                  <a:schemeClr val="tx1">
                    <a:lumMod val="75000"/>
                    <a:lumOff val="25000"/>
                  </a:schemeClr>
                </a:solidFill>
              </a:rPr>
              <a:t>can produce shifts in </a:t>
            </a:r>
            <a:r>
              <a:rPr lang="en-US" sz="2400" dirty="0">
                <a:solidFill>
                  <a:schemeClr val="tx1">
                    <a:lumMod val="75000"/>
                    <a:lumOff val="25000"/>
                  </a:schemeClr>
                </a:solidFill>
              </a:rPr>
              <a:t> averages, extremes and variability of temperature, rainfall, sea level and other variables</a:t>
            </a:r>
            <a:r>
              <a:rPr lang="en-US" sz="2400" dirty="0" smtClean="0">
                <a:solidFill>
                  <a:schemeClr val="tx1">
                    <a:lumMod val="75000"/>
                    <a:lumOff val="25000"/>
                  </a:schemeClr>
                </a:solidFill>
              </a:rPr>
              <a:t>.</a:t>
            </a:r>
            <a:endParaRPr lang="en-AU" sz="2400" dirty="0">
              <a:solidFill>
                <a:schemeClr val="tx1">
                  <a:lumMod val="75000"/>
                  <a:lumOff val="25000"/>
                </a:schemeClr>
              </a:solidFill>
            </a:endParaRPr>
          </a:p>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en-AU" sz="1200" dirty="0">
              <a:solidFill>
                <a:schemeClr val="accent5">
                  <a:lumMod val="75000"/>
                </a:schemeClr>
              </a:solidFill>
              <a:latin typeface="Calibri" charset="0"/>
            </a:endParaRPr>
          </a:p>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US" sz="2400" b="1" dirty="0">
                <a:solidFill>
                  <a:schemeClr val="accent5">
                    <a:lumMod val="75000"/>
                  </a:schemeClr>
                </a:solidFill>
              </a:rPr>
              <a:t>Climate variability and climate change can occur independently, but also at the same time.</a:t>
            </a:r>
            <a:endParaRPr lang="en-AU" sz="2400" b="1" dirty="0">
              <a:solidFill>
                <a:schemeClr val="accent5">
                  <a:lumMod val="75000"/>
                </a:schemeClr>
              </a:solidFill>
              <a:latin typeface="Calibri" charset="0"/>
            </a:endParaRPr>
          </a:p>
        </p:txBody>
      </p:sp>
    </p:spTree>
    <p:extLst>
      <p:ext uri="{BB962C8B-B14F-4D97-AF65-F5344CB8AC3E}">
        <p14:creationId xmlns:p14="http://schemas.microsoft.com/office/powerpoint/2010/main" xmlns="" val="362589939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569913" y="4120615"/>
            <a:ext cx="8905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hours</a:t>
            </a:r>
          </a:p>
        </p:txBody>
      </p:sp>
      <p:sp>
        <p:nvSpPr>
          <p:cNvPr id="6147" name="TextBox 5"/>
          <p:cNvSpPr txBox="1">
            <a:spLocks noChangeArrowheads="1"/>
          </p:cNvSpPr>
          <p:nvPr/>
        </p:nvSpPr>
        <p:spPr bwMode="auto">
          <a:xfrm>
            <a:off x="1755775" y="4120615"/>
            <a:ext cx="7477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days</a:t>
            </a:r>
          </a:p>
        </p:txBody>
      </p:sp>
      <p:sp>
        <p:nvSpPr>
          <p:cNvPr id="6148" name="TextBox 6"/>
          <p:cNvSpPr txBox="1">
            <a:spLocks noChangeArrowheads="1"/>
          </p:cNvSpPr>
          <p:nvPr/>
        </p:nvSpPr>
        <p:spPr bwMode="auto">
          <a:xfrm>
            <a:off x="2844800" y="4120615"/>
            <a:ext cx="11287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months</a:t>
            </a:r>
          </a:p>
        </p:txBody>
      </p:sp>
      <p:sp>
        <p:nvSpPr>
          <p:cNvPr id="6149" name="TextBox 7"/>
          <p:cNvSpPr txBox="1">
            <a:spLocks noChangeArrowheads="1"/>
          </p:cNvSpPr>
          <p:nvPr/>
        </p:nvSpPr>
        <p:spPr bwMode="auto">
          <a:xfrm>
            <a:off x="5334000" y="4115852"/>
            <a:ext cx="12033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decades</a:t>
            </a:r>
          </a:p>
        </p:txBody>
      </p:sp>
      <p:sp>
        <p:nvSpPr>
          <p:cNvPr id="6150" name="TextBox 8"/>
          <p:cNvSpPr txBox="1">
            <a:spLocks noChangeArrowheads="1"/>
          </p:cNvSpPr>
          <p:nvPr/>
        </p:nvSpPr>
        <p:spPr bwMode="auto">
          <a:xfrm>
            <a:off x="4114800" y="4120615"/>
            <a:ext cx="8461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years</a:t>
            </a:r>
          </a:p>
        </p:txBody>
      </p:sp>
      <p:sp>
        <p:nvSpPr>
          <p:cNvPr id="6151" name="TextBox 9"/>
          <p:cNvSpPr txBox="1">
            <a:spLocks noChangeArrowheads="1"/>
          </p:cNvSpPr>
          <p:nvPr/>
        </p:nvSpPr>
        <p:spPr bwMode="auto">
          <a:xfrm>
            <a:off x="7177088" y="4120615"/>
            <a:ext cx="1335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centuries</a:t>
            </a:r>
          </a:p>
        </p:txBody>
      </p:sp>
      <p:sp>
        <p:nvSpPr>
          <p:cNvPr id="6152" name="TextBox 10"/>
          <p:cNvSpPr txBox="1">
            <a:spLocks noChangeArrowheads="1"/>
          </p:cNvSpPr>
          <p:nvPr/>
        </p:nvSpPr>
        <p:spPr bwMode="auto">
          <a:xfrm>
            <a:off x="1281113" y="3080802"/>
            <a:ext cx="12969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9999"/>
                </a:solidFill>
                <a:latin typeface="Calibri" charset="0"/>
              </a:rPr>
              <a:t>Weather</a:t>
            </a:r>
          </a:p>
        </p:txBody>
      </p:sp>
      <p:sp>
        <p:nvSpPr>
          <p:cNvPr id="6153" name="TextBox 12"/>
          <p:cNvSpPr txBox="1">
            <a:spLocks noChangeArrowheads="1"/>
          </p:cNvSpPr>
          <p:nvPr/>
        </p:nvSpPr>
        <p:spPr bwMode="auto">
          <a:xfrm>
            <a:off x="3532188" y="2637890"/>
            <a:ext cx="248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9999"/>
                </a:solidFill>
                <a:latin typeface="Calibri" charset="0"/>
              </a:rPr>
              <a:t>Climate variability</a:t>
            </a:r>
          </a:p>
        </p:txBody>
      </p:sp>
      <p:sp>
        <p:nvSpPr>
          <p:cNvPr id="6154" name="TextBox 13"/>
          <p:cNvSpPr txBox="1">
            <a:spLocks noChangeArrowheads="1"/>
          </p:cNvSpPr>
          <p:nvPr/>
        </p:nvSpPr>
        <p:spPr bwMode="auto">
          <a:xfrm>
            <a:off x="5988050" y="1893352"/>
            <a:ext cx="21256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9999"/>
                </a:solidFill>
                <a:latin typeface="Calibri" charset="0"/>
              </a:rPr>
              <a:t>Climate change</a:t>
            </a:r>
          </a:p>
        </p:txBody>
      </p:sp>
      <p:cxnSp>
        <p:nvCxnSpPr>
          <p:cNvPr id="12" name="Straight Arrow Connector 11"/>
          <p:cNvCxnSpPr/>
          <p:nvPr/>
        </p:nvCxnSpPr>
        <p:spPr bwMode="auto">
          <a:xfrm flipV="1">
            <a:off x="443870" y="3587214"/>
            <a:ext cx="2923949" cy="7343"/>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cxnSp>
        <p:nvCxnSpPr>
          <p:cNvPr id="13" name="Straight Arrow Connector 12"/>
          <p:cNvCxnSpPr/>
          <p:nvPr/>
        </p:nvCxnSpPr>
        <p:spPr bwMode="auto">
          <a:xfrm flipV="1">
            <a:off x="3124200" y="3152239"/>
            <a:ext cx="3352800" cy="2878"/>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cxnSp>
        <p:nvCxnSpPr>
          <p:cNvPr id="14" name="Straight Arrow Connector 13"/>
          <p:cNvCxnSpPr/>
          <p:nvPr/>
        </p:nvCxnSpPr>
        <p:spPr bwMode="auto">
          <a:xfrm>
            <a:off x="5562600" y="2398177"/>
            <a:ext cx="2971800" cy="6053"/>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sp>
        <p:nvSpPr>
          <p:cNvPr id="6158" name="TextBox 14"/>
          <p:cNvSpPr txBox="1">
            <a:spLocks noChangeArrowheads="1"/>
          </p:cNvSpPr>
          <p:nvPr/>
        </p:nvSpPr>
        <p:spPr bwMode="auto">
          <a:xfrm>
            <a:off x="533400" y="4619090"/>
            <a:ext cx="7620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Rain storm</a:t>
            </a:r>
          </a:p>
        </p:txBody>
      </p:sp>
      <p:sp>
        <p:nvSpPr>
          <p:cNvPr id="6159" name="TextBox 15"/>
          <p:cNvSpPr txBox="1">
            <a:spLocks noChangeArrowheads="1"/>
          </p:cNvSpPr>
          <p:nvPr/>
        </p:nvSpPr>
        <p:spPr bwMode="auto">
          <a:xfrm>
            <a:off x="1379538" y="5230277"/>
            <a:ext cx="9906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Tropical cyclone</a:t>
            </a:r>
          </a:p>
        </p:txBody>
      </p:sp>
      <p:sp>
        <p:nvSpPr>
          <p:cNvPr id="6160" name="TextBox 16"/>
          <p:cNvSpPr txBox="1">
            <a:spLocks noChangeArrowheads="1"/>
          </p:cNvSpPr>
          <p:nvPr/>
        </p:nvSpPr>
        <p:spPr bwMode="auto">
          <a:xfrm>
            <a:off x="2449513" y="4654015"/>
            <a:ext cx="14478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Wet season &amp;</a:t>
            </a:r>
          </a:p>
          <a:p>
            <a:pPr algn="ctr" eaLnBrk="1" hangingPunct="1"/>
            <a:r>
              <a:rPr lang="en-US" b="1">
                <a:solidFill>
                  <a:srgbClr val="1A7C99"/>
                </a:solidFill>
                <a:latin typeface="Calibri" charset="0"/>
              </a:rPr>
              <a:t>dry season</a:t>
            </a:r>
          </a:p>
        </p:txBody>
      </p:sp>
      <p:sp>
        <p:nvSpPr>
          <p:cNvPr id="6161" name="TextBox 17"/>
          <p:cNvSpPr txBox="1">
            <a:spLocks noChangeArrowheads="1"/>
          </p:cNvSpPr>
          <p:nvPr/>
        </p:nvSpPr>
        <p:spPr bwMode="auto">
          <a:xfrm>
            <a:off x="4114800" y="5223316"/>
            <a:ext cx="1200150" cy="663053"/>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dirty="0">
                <a:solidFill>
                  <a:srgbClr val="1A7C99"/>
                </a:solidFill>
                <a:latin typeface="Calibri" charset="0"/>
              </a:rPr>
              <a:t>El Niño </a:t>
            </a:r>
            <a:r>
              <a:rPr lang="en-US" b="1" dirty="0" smtClean="0">
                <a:solidFill>
                  <a:srgbClr val="1A7C99"/>
                </a:solidFill>
                <a:latin typeface="Calibri" charset="0"/>
              </a:rPr>
              <a:t>and La Niña</a:t>
            </a:r>
            <a:endParaRPr lang="en-US" b="1" dirty="0">
              <a:solidFill>
                <a:srgbClr val="1A7C99"/>
              </a:solidFill>
              <a:latin typeface="Calibri" charset="0"/>
            </a:endParaRPr>
          </a:p>
        </p:txBody>
      </p:sp>
      <p:sp>
        <p:nvSpPr>
          <p:cNvPr id="6163" name="TextBox 19"/>
          <p:cNvSpPr txBox="1">
            <a:spLocks noChangeArrowheads="1"/>
          </p:cNvSpPr>
          <p:nvPr/>
        </p:nvSpPr>
        <p:spPr bwMode="auto">
          <a:xfrm>
            <a:off x="6938963" y="5230277"/>
            <a:ext cx="1658937" cy="1225550"/>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Global warming</a:t>
            </a:r>
          </a:p>
          <a:p>
            <a:pPr algn="ctr" eaLnBrk="1" hangingPunct="1"/>
            <a:r>
              <a:rPr lang="en-US" b="1">
                <a:solidFill>
                  <a:srgbClr val="1A7C99"/>
                </a:solidFill>
                <a:latin typeface="Calibri" charset="0"/>
              </a:rPr>
              <a:t>&amp;</a:t>
            </a:r>
          </a:p>
          <a:p>
            <a:pPr algn="ctr" eaLnBrk="1" hangingPunct="1"/>
            <a:r>
              <a:rPr lang="en-US" b="1">
                <a:solidFill>
                  <a:srgbClr val="1A7C99"/>
                </a:solidFill>
                <a:latin typeface="Calibri" charset="0"/>
              </a:rPr>
              <a:t>ocean acidification </a:t>
            </a:r>
          </a:p>
        </p:txBody>
      </p:sp>
      <p:pic>
        <p:nvPicPr>
          <p:cNvPr id="6164" name="Straight Arrow Connector 2"/>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0850" y="3172877"/>
            <a:ext cx="8369300" cy="144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0352550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3795" name="Rectangle 14"/>
          <p:cNvSpPr>
            <a:spLocks noChangeArrowheads="1"/>
          </p:cNvSpPr>
          <p:nvPr/>
        </p:nvSpPr>
        <p:spPr bwMode="auto">
          <a:xfrm>
            <a:off x="544257" y="2031228"/>
            <a:ext cx="7962258" cy="4480833"/>
          </a:xfrm>
          <a:prstGeom prst="rect">
            <a:avLst/>
          </a:prstGeom>
          <a:noFill/>
          <a:ln w="9525">
            <a:noFill/>
            <a:miter lim="800000"/>
            <a:headEnd/>
            <a:tailEnd/>
          </a:ln>
        </p:spPr>
        <p:txBody>
          <a:bodyPr wrap="square" lIns="78858" tIns="39429" rIns="78858" bIns="39429">
            <a:spAutoFit/>
          </a:bodyPr>
          <a:lstStyle/>
          <a:p>
            <a:r>
              <a:rPr lang="en-US" sz="2600" dirty="0">
                <a:solidFill>
                  <a:schemeClr val="tx1">
                    <a:lumMod val="75000"/>
                    <a:lumOff val="25000"/>
                  </a:schemeClr>
                </a:solidFill>
              </a:rPr>
              <a:t>Forecasts can be available hours, days, weeks, months, or even decades in advance.</a:t>
            </a:r>
          </a:p>
          <a:p>
            <a:endParaRPr lang="en-US" sz="2600" dirty="0">
              <a:solidFill>
                <a:schemeClr val="tx1">
                  <a:lumMod val="75000"/>
                  <a:lumOff val="25000"/>
                </a:schemeClr>
              </a:solidFill>
            </a:endParaRPr>
          </a:p>
          <a:p>
            <a:r>
              <a:rPr lang="en-US" sz="2600" dirty="0">
                <a:solidFill>
                  <a:schemeClr val="tx1">
                    <a:lumMod val="75000"/>
                    <a:lumOff val="25000"/>
                  </a:schemeClr>
                </a:solidFill>
              </a:rPr>
              <a:t>For example, the Vanuatu Meteorology and </a:t>
            </a:r>
            <a:r>
              <a:rPr lang="en-US" sz="2600" dirty="0" smtClean="0">
                <a:solidFill>
                  <a:schemeClr val="tx1">
                    <a:lumMod val="75000"/>
                    <a:lumOff val="25000"/>
                  </a:schemeClr>
                </a:solidFill>
              </a:rPr>
              <a:t>Geo-hazard </a:t>
            </a:r>
            <a:r>
              <a:rPr lang="en-US" sz="2600" dirty="0">
                <a:solidFill>
                  <a:schemeClr val="tx1">
                    <a:lumMod val="75000"/>
                    <a:lumOff val="25000"/>
                  </a:schemeClr>
                </a:solidFill>
              </a:rPr>
              <a:t>Department could release a </a:t>
            </a:r>
            <a:r>
              <a:rPr lang="en-US" sz="2600" b="1" dirty="0">
                <a:solidFill>
                  <a:schemeClr val="tx1">
                    <a:lumMod val="75000"/>
                    <a:lumOff val="25000"/>
                  </a:schemeClr>
                </a:solidFill>
              </a:rPr>
              <a:t>severe weather warning </a:t>
            </a:r>
            <a:r>
              <a:rPr lang="en-US" sz="2600" dirty="0">
                <a:solidFill>
                  <a:schemeClr val="tx1">
                    <a:lumMod val="75000"/>
                    <a:lumOff val="25000"/>
                  </a:schemeClr>
                </a:solidFill>
              </a:rPr>
              <a:t>for the next 24 hours, forecasting winds of 40 to 50km an hour and very heavy rainfall with a chance of flooding in some areas, or they could issue a </a:t>
            </a:r>
            <a:r>
              <a:rPr lang="en-US" sz="2600" b="1" dirty="0">
                <a:solidFill>
                  <a:schemeClr val="tx1">
                    <a:lumMod val="75000"/>
                    <a:lumOff val="25000"/>
                  </a:schemeClr>
                </a:solidFill>
              </a:rPr>
              <a:t>seasonal forecast</a:t>
            </a:r>
            <a:r>
              <a:rPr lang="en-US" sz="2600" dirty="0">
                <a:solidFill>
                  <a:schemeClr val="tx1">
                    <a:lumMod val="75000"/>
                    <a:lumOff val="25000"/>
                  </a:schemeClr>
                </a:solidFill>
              </a:rPr>
              <a:t>, predicting a strong El Niño in the Pacific and forecasting below average rainfall in Vanuatu over the coming three months.</a:t>
            </a:r>
            <a:endParaRPr lang="en-AU" sz="2600" dirty="0">
              <a:solidFill>
                <a:schemeClr val="tx1">
                  <a:lumMod val="75000"/>
                  <a:lumOff val="25000"/>
                </a:schemeClr>
              </a:solidFill>
            </a:endParaRPr>
          </a:p>
        </p:txBody>
      </p:sp>
    </p:spTree>
    <p:extLst>
      <p:ext uri="{BB962C8B-B14F-4D97-AF65-F5344CB8AC3E}">
        <p14:creationId xmlns:p14="http://schemas.microsoft.com/office/powerpoint/2010/main" xmlns="" val="256322966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234395" y="2807183"/>
            <a:ext cx="1948543" cy="1780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rgbClr val="404040"/>
                </a:solidFill>
              </a:rPr>
              <a:t>Climate change</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rgbClr val="404040"/>
                </a:solidFill>
              </a:rPr>
              <a:t>rising risks, trends, more surprises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rgbClr val="404040"/>
              </a:solidFill>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rgbClr val="404040"/>
                </a:solidFill>
              </a:rPr>
              <a:t>Decades, end of century</a:t>
            </a:r>
          </a:p>
        </p:txBody>
      </p:sp>
      <p:sp>
        <p:nvSpPr>
          <p:cNvPr id="20482" name="Rectangle 2"/>
          <p:cNvSpPr>
            <a:spLocks noChangeArrowheads="1"/>
          </p:cNvSpPr>
          <p:nvPr/>
        </p:nvSpPr>
        <p:spPr bwMode="auto">
          <a:xfrm>
            <a:off x="3182938" y="3623158"/>
            <a:ext cx="2573337" cy="150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rgbClr val="404040"/>
                </a:solidFill>
              </a:rPr>
              <a:t>Seasonal forecasts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rgbClr val="404040"/>
                </a:solidFill>
              </a:rPr>
              <a:t>level of risk in coming months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rgbClr val="404040"/>
              </a:solidFill>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rgbClr val="404040"/>
                </a:solidFill>
              </a:rPr>
              <a:t>next 3-6 months </a:t>
            </a:r>
          </a:p>
        </p:txBody>
      </p:sp>
      <p:sp>
        <p:nvSpPr>
          <p:cNvPr id="20483" name="Rectangle 3"/>
          <p:cNvSpPr>
            <a:spLocks noChangeArrowheads="1"/>
          </p:cNvSpPr>
          <p:nvPr/>
        </p:nvSpPr>
        <p:spPr bwMode="auto">
          <a:xfrm>
            <a:off x="5724525" y="4375633"/>
            <a:ext cx="2452688" cy="123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chemeClr val="tx1">
                    <a:lumMod val="75000"/>
                    <a:lumOff val="25000"/>
                  </a:schemeClr>
                </a:solidFill>
              </a:rPr>
              <a:t>Weather forecasts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chemeClr val="tx1">
                    <a:lumMod val="75000"/>
                    <a:lumOff val="25000"/>
                  </a:schemeClr>
                </a:solidFill>
              </a:rPr>
              <a:t>impending hazard</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chemeClr val="tx1">
                  <a:lumMod val="75000"/>
                  <a:lumOff val="25000"/>
                </a:schemeClr>
              </a:solidFill>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chemeClr val="tx1">
                    <a:lumMod val="75000"/>
                    <a:lumOff val="25000"/>
                  </a:schemeClr>
                </a:solidFill>
              </a:rPr>
              <a:t>10 days or less</a:t>
            </a:r>
          </a:p>
        </p:txBody>
      </p:sp>
      <p:grpSp>
        <p:nvGrpSpPr>
          <p:cNvPr id="2" name="Group 4"/>
          <p:cNvGrpSpPr>
            <a:grpSpLocks/>
          </p:cNvGrpSpPr>
          <p:nvPr/>
        </p:nvGrpSpPr>
        <p:grpSpPr bwMode="auto">
          <a:xfrm>
            <a:off x="1371600" y="2292833"/>
            <a:ext cx="7123113" cy="2003425"/>
            <a:chOff x="1238" y="1237"/>
            <a:chExt cx="5364" cy="1403"/>
          </a:xfrm>
        </p:grpSpPr>
        <p:grpSp>
          <p:nvGrpSpPr>
            <p:cNvPr id="21517" name="Group 5"/>
            <p:cNvGrpSpPr>
              <a:grpSpLocks/>
            </p:cNvGrpSpPr>
            <p:nvPr/>
          </p:nvGrpSpPr>
          <p:grpSpPr bwMode="auto">
            <a:xfrm>
              <a:off x="1238" y="1237"/>
              <a:ext cx="5364" cy="1403"/>
              <a:chOff x="1238" y="1237"/>
              <a:chExt cx="5364" cy="1403"/>
            </a:xfrm>
          </p:grpSpPr>
          <p:sp>
            <p:nvSpPr>
              <p:cNvPr id="21519" name="Line 6"/>
              <p:cNvSpPr>
                <a:spLocks noChangeShapeType="1"/>
              </p:cNvSpPr>
              <p:nvPr/>
            </p:nvSpPr>
            <p:spPr bwMode="auto">
              <a:xfrm>
                <a:off x="1238" y="1237"/>
                <a:ext cx="5156" cy="1233"/>
              </a:xfrm>
              <a:prstGeom prst="line">
                <a:avLst/>
              </a:prstGeom>
              <a:noFill/>
              <a:ln w="34920">
                <a:solidFill>
                  <a:srgbClr val="FF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20" name="AutoShape 7"/>
              <p:cNvSpPr>
                <a:spLocks noChangeArrowheads="1"/>
              </p:cNvSpPr>
              <p:nvPr/>
            </p:nvSpPr>
            <p:spPr bwMode="auto">
              <a:xfrm rot="6360000">
                <a:off x="6275" y="2303"/>
                <a:ext cx="263" cy="332"/>
              </a:xfrm>
              <a:prstGeom prst="triangle">
                <a:avLst>
                  <a:gd name="adj" fmla="val 50000"/>
                </a:avLst>
              </a:prstGeom>
              <a:solidFill>
                <a:srgbClr val="FF0000"/>
              </a:solidFill>
              <a:ln w="9398">
                <a:solidFill>
                  <a:srgbClr val="FF0000"/>
                </a:solidFill>
                <a:miter lim="800000"/>
                <a:headEnd/>
                <a:tailEnd/>
              </a:ln>
            </p:spPr>
            <p:txBody>
              <a:bodyPr rot="10800000" vert="eaVert" wrap="none" lIns="78858" tIns="39429" rIns="78858" bIns="39429" anchor="ctr"/>
              <a:lstStyle/>
              <a:p>
                <a:pPr defTabSz="787400"/>
                <a:endParaRPr lang="en-US"/>
              </a:p>
            </p:txBody>
          </p:sp>
        </p:grpSp>
        <p:sp>
          <p:nvSpPr>
            <p:cNvPr id="21518" name="Rectangle 8"/>
            <p:cNvSpPr>
              <a:spLocks noChangeArrowheads="1"/>
            </p:cNvSpPr>
            <p:nvPr/>
          </p:nvSpPr>
          <p:spPr bwMode="auto">
            <a:xfrm rot="840000">
              <a:off x="2520" y="1490"/>
              <a:ext cx="3061"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587" tIns="45638" rIns="91587" bIns="45638">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800" dirty="0">
                  <a:solidFill>
                    <a:srgbClr val="FF0000"/>
                  </a:solidFill>
                </a:rPr>
                <a:t>more specific information</a:t>
              </a:r>
            </a:p>
          </p:txBody>
        </p:sp>
      </p:grpSp>
      <p:grpSp>
        <p:nvGrpSpPr>
          <p:cNvPr id="4" name="Group 9"/>
          <p:cNvGrpSpPr>
            <a:grpSpLocks/>
          </p:cNvGrpSpPr>
          <p:nvPr/>
        </p:nvGrpSpPr>
        <p:grpSpPr bwMode="auto">
          <a:xfrm>
            <a:off x="795338" y="4453420"/>
            <a:ext cx="6594475" cy="1965325"/>
            <a:chOff x="829" y="3251"/>
            <a:chExt cx="4966" cy="1377"/>
          </a:xfrm>
        </p:grpSpPr>
        <p:grpSp>
          <p:nvGrpSpPr>
            <p:cNvPr id="21513" name="Group 10"/>
            <p:cNvGrpSpPr>
              <a:grpSpLocks/>
            </p:cNvGrpSpPr>
            <p:nvPr/>
          </p:nvGrpSpPr>
          <p:grpSpPr bwMode="auto">
            <a:xfrm>
              <a:off x="829" y="3251"/>
              <a:ext cx="4966" cy="1377"/>
              <a:chOff x="829" y="3251"/>
              <a:chExt cx="4966" cy="1377"/>
            </a:xfrm>
          </p:grpSpPr>
          <p:sp>
            <p:nvSpPr>
              <p:cNvPr id="21515" name="Line 11"/>
              <p:cNvSpPr>
                <a:spLocks noChangeShapeType="1"/>
              </p:cNvSpPr>
              <p:nvPr/>
            </p:nvSpPr>
            <p:spPr bwMode="auto">
              <a:xfrm>
                <a:off x="972" y="3424"/>
                <a:ext cx="4824" cy="1205"/>
              </a:xfrm>
              <a:prstGeom prst="line">
                <a:avLst/>
              </a:prstGeom>
              <a:noFill/>
              <a:ln w="28440">
                <a:solidFill>
                  <a:srgbClr val="FF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6" name="AutoShape 12"/>
              <p:cNvSpPr>
                <a:spLocks noChangeArrowheads="1"/>
              </p:cNvSpPr>
              <p:nvPr/>
            </p:nvSpPr>
            <p:spPr bwMode="auto">
              <a:xfrm rot="-4320000">
                <a:off x="887" y="3266"/>
                <a:ext cx="257" cy="311"/>
              </a:xfrm>
              <a:prstGeom prst="triangle">
                <a:avLst>
                  <a:gd name="adj" fmla="val 50000"/>
                </a:avLst>
              </a:prstGeom>
              <a:solidFill>
                <a:srgbClr val="FF0000"/>
              </a:solidFill>
              <a:ln w="9398">
                <a:solidFill>
                  <a:srgbClr val="FF0000"/>
                </a:solidFill>
                <a:miter lim="800000"/>
                <a:headEnd/>
                <a:tailEnd/>
              </a:ln>
            </p:spPr>
            <p:txBody>
              <a:bodyPr vert="eaVert" wrap="none" lIns="78858" tIns="39429" rIns="78858" bIns="39429" anchor="ctr"/>
              <a:lstStyle/>
              <a:p>
                <a:pPr defTabSz="787400"/>
                <a:endParaRPr lang="en-US"/>
              </a:p>
            </p:txBody>
          </p:sp>
        </p:grpSp>
        <p:sp>
          <p:nvSpPr>
            <p:cNvPr id="21514" name="Rectangle 13"/>
            <p:cNvSpPr>
              <a:spLocks noChangeArrowheads="1"/>
            </p:cNvSpPr>
            <p:nvPr/>
          </p:nvSpPr>
          <p:spPr bwMode="auto">
            <a:xfrm rot="840000">
              <a:off x="1849" y="4020"/>
              <a:ext cx="286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587" tIns="45638" rIns="91587" bIns="45638">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800" dirty="0">
                  <a:solidFill>
                    <a:srgbClr val="FF0000"/>
                  </a:solidFill>
                </a:rPr>
                <a:t>more time to reduce risk</a:t>
              </a:r>
            </a:p>
          </p:txBody>
        </p:sp>
      </p:grpSp>
      <p:sp>
        <p:nvSpPr>
          <p:cNvPr id="10265" name="Text Box 25"/>
          <p:cNvSpPr txBox="1">
            <a:spLocks noChangeArrowheads="1"/>
          </p:cNvSpPr>
          <p:nvPr/>
        </p:nvSpPr>
        <p:spPr bwMode="auto">
          <a:xfrm>
            <a:off x="7764463" y="5261457"/>
            <a:ext cx="1186910" cy="707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6" tIns="45718" rIns="91436" bIns="45718">
            <a:spAutoFit/>
          </a:bodyPr>
          <a:lstStyle>
            <a:lvl1pPr defTabSz="788988" eaLnBrk="0" hangingPunct="0">
              <a:defRPr sz="2000">
                <a:solidFill>
                  <a:schemeClr val="tx1"/>
                </a:solidFill>
                <a:latin typeface="Times New Roman" charset="0"/>
                <a:ea typeface="ＭＳ Ｐゴシック" charset="0"/>
                <a:cs typeface="ＭＳ Ｐゴシック" charset="0"/>
              </a:defRPr>
            </a:lvl1pPr>
            <a:lvl2pPr defTabSz="788988" eaLnBrk="0" hangingPunct="0">
              <a:defRPr sz="2000">
                <a:solidFill>
                  <a:schemeClr val="tx1"/>
                </a:solidFill>
                <a:latin typeface="Times New Roman" charset="0"/>
                <a:ea typeface="ＭＳ Ｐゴシック" charset="0"/>
              </a:defRPr>
            </a:lvl2pPr>
            <a:lvl3pPr defTabSz="788988" eaLnBrk="0" hangingPunct="0">
              <a:defRPr sz="2000">
                <a:solidFill>
                  <a:schemeClr val="tx1"/>
                </a:solidFill>
                <a:latin typeface="Times New Roman" charset="0"/>
                <a:ea typeface="ＭＳ Ｐゴシック" charset="0"/>
              </a:defRPr>
            </a:lvl3pPr>
            <a:lvl4pPr defTabSz="788988" eaLnBrk="0" hangingPunct="0">
              <a:defRPr sz="2000">
                <a:solidFill>
                  <a:schemeClr val="tx1"/>
                </a:solidFill>
                <a:latin typeface="Times New Roman" charset="0"/>
                <a:ea typeface="ＭＳ Ｐゴシック" charset="0"/>
              </a:defRPr>
            </a:lvl4pPr>
            <a:lvl5pPr defTabSz="788988" eaLnBrk="0" hangingPunct="0">
              <a:defRPr sz="2000">
                <a:solidFill>
                  <a:schemeClr val="tx1"/>
                </a:solidFill>
                <a:latin typeface="Times New Roman" charset="0"/>
                <a:ea typeface="ＭＳ Ｐゴシック" charset="0"/>
              </a:defRPr>
            </a:lvl5pPr>
            <a:lvl6pPr algn="ctr" defTabSz="788988" eaLnBrk="0" fontAlgn="base" hangingPunct="0">
              <a:spcBef>
                <a:spcPct val="0"/>
              </a:spcBef>
              <a:spcAft>
                <a:spcPct val="0"/>
              </a:spcAft>
              <a:defRPr sz="2000">
                <a:solidFill>
                  <a:schemeClr val="tx1"/>
                </a:solidFill>
                <a:latin typeface="Times New Roman" charset="0"/>
                <a:ea typeface="ＭＳ Ｐゴシック" charset="0"/>
              </a:defRPr>
            </a:lvl6pPr>
            <a:lvl7pPr algn="ctr" defTabSz="788988" eaLnBrk="0" fontAlgn="base" hangingPunct="0">
              <a:spcBef>
                <a:spcPct val="0"/>
              </a:spcBef>
              <a:spcAft>
                <a:spcPct val="0"/>
              </a:spcAft>
              <a:defRPr sz="2000">
                <a:solidFill>
                  <a:schemeClr val="tx1"/>
                </a:solidFill>
                <a:latin typeface="Times New Roman" charset="0"/>
                <a:ea typeface="ＭＳ Ｐゴシック" charset="0"/>
              </a:defRPr>
            </a:lvl7pPr>
            <a:lvl8pPr algn="ctr" defTabSz="788988" eaLnBrk="0" fontAlgn="base" hangingPunct="0">
              <a:spcBef>
                <a:spcPct val="0"/>
              </a:spcBef>
              <a:spcAft>
                <a:spcPct val="0"/>
              </a:spcAft>
              <a:defRPr sz="2000">
                <a:solidFill>
                  <a:schemeClr val="tx1"/>
                </a:solidFill>
                <a:latin typeface="Times New Roman" charset="0"/>
                <a:ea typeface="ＭＳ Ｐゴシック" charset="0"/>
              </a:defRPr>
            </a:lvl8pPr>
            <a:lvl9pPr algn="ctr" defTabSz="788988"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defRPr/>
            </a:pPr>
            <a:r>
              <a:rPr lang="da-DK" b="1" dirty="0" err="1">
                <a:solidFill>
                  <a:srgbClr val="31859C"/>
                </a:solidFill>
                <a:latin typeface="+mn-lt"/>
              </a:rPr>
              <a:t>Shorter</a:t>
            </a:r>
            <a:endParaRPr lang="da-DK" b="1" dirty="0">
              <a:solidFill>
                <a:srgbClr val="31859C"/>
              </a:solidFill>
              <a:latin typeface="+mn-lt"/>
            </a:endParaRPr>
          </a:p>
          <a:p>
            <a:pPr eaLnBrk="1" hangingPunct="1">
              <a:defRPr/>
            </a:pPr>
            <a:r>
              <a:rPr lang="da-DK" b="1" dirty="0" err="1">
                <a:solidFill>
                  <a:srgbClr val="31859C"/>
                </a:solidFill>
                <a:latin typeface="+mn-lt"/>
              </a:rPr>
              <a:t>lead</a:t>
            </a:r>
            <a:r>
              <a:rPr lang="da-DK" b="1" dirty="0">
                <a:solidFill>
                  <a:srgbClr val="31859C"/>
                </a:solidFill>
                <a:latin typeface="+mn-lt"/>
              </a:rPr>
              <a:t> time</a:t>
            </a:r>
          </a:p>
        </p:txBody>
      </p:sp>
      <p:sp>
        <p:nvSpPr>
          <p:cNvPr id="10266" name="Text Box 26"/>
          <p:cNvSpPr txBox="1">
            <a:spLocks noChangeArrowheads="1"/>
          </p:cNvSpPr>
          <p:nvPr/>
        </p:nvSpPr>
        <p:spPr bwMode="auto">
          <a:xfrm>
            <a:off x="74612" y="3269145"/>
            <a:ext cx="1186910" cy="707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6" tIns="45718" rIns="91436" bIns="45718">
            <a:spAutoFit/>
          </a:bodyPr>
          <a:lstStyle>
            <a:lvl1pPr defTabSz="788988" eaLnBrk="0" hangingPunct="0">
              <a:defRPr sz="2000">
                <a:solidFill>
                  <a:schemeClr val="tx1"/>
                </a:solidFill>
                <a:latin typeface="Times New Roman" charset="0"/>
                <a:ea typeface="ＭＳ Ｐゴシック" charset="0"/>
                <a:cs typeface="ＭＳ Ｐゴシック" charset="0"/>
              </a:defRPr>
            </a:lvl1pPr>
            <a:lvl2pPr defTabSz="788988" eaLnBrk="0" hangingPunct="0">
              <a:defRPr sz="2000">
                <a:solidFill>
                  <a:schemeClr val="tx1"/>
                </a:solidFill>
                <a:latin typeface="Times New Roman" charset="0"/>
                <a:ea typeface="ＭＳ Ｐゴシック" charset="0"/>
              </a:defRPr>
            </a:lvl2pPr>
            <a:lvl3pPr defTabSz="788988" eaLnBrk="0" hangingPunct="0">
              <a:defRPr sz="2000">
                <a:solidFill>
                  <a:schemeClr val="tx1"/>
                </a:solidFill>
                <a:latin typeface="Times New Roman" charset="0"/>
                <a:ea typeface="ＭＳ Ｐゴシック" charset="0"/>
              </a:defRPr>
            </a:lvl3pPr>
            <a:lvl4pPr defTabSz="788988" eaLnBrk="0" hangingPunct="0">
              <a:defRPr sz="2000">
                <a:solidFill>
                  <a:schemeClr val="tx1"/>
                </a:solidFill>
                <a:latin typeface="Times New Roman" charset="0"/>
                <a:ea typeface="ＭＳ Ｐゴシック" charset="0"/>
              </a:defRPr>
            </a:lvl4pPr>
            <a:lvl5pPr defTabSz="788988" eaLnBrk="0" hangingPunct="0">
              <a:defRPr sz="2000">
                <a:solidFill>
                  <a:schemeClr val="tx1"/>
                </a:solidFill>
                <a:latin typeface="Times New Roman" charset="0"/>
                <a:ea typeface="ＭＳ Ｐゴシック" charset="0"/>
              </a:defRPr>
            </a:lvl5pPr>
            <a:lvl6pPr algn="ctr" defTabSz="788988" eaLnBrk="0" fontAlgn="base" hangingPunct="0">
              <a:spcBef>
                <a:spcPct val="0"/>
              </a:spcBef>
              <a:spcAft>
                <a:spcPct val="0"/>
              </a:spcAft>
              <a:defRPr sz="2000">
                <a:solidFill>
                  <a:schemeClr val="tx1"/>
                </a:solidFill>
                <a:latin typeface="Times New Roman" charset="0"/>
                <a:ea typeface="ＭＳ Ｐゴシック" charset="0"/>
              </a:defRPr>
            </a:lvl6pPr>
            <a:lvl7pPr algn="ctr" defTabSz="788988" eaLnBrk="0" fontAlgn="base" hangingPunct="0">
              <a:spcBef>
                <a:spcPct val="0"/>
              </a:spcBef>
              <a:spcAft>
                <a:spcPct val="0"/>
              </a:spcAft>
              <a:defRPr sz="2000">
                <a:solidFill>
                  <a:schemeClr val="tx1"/>
                </a:solidFill>
                <a:latin typeface="Times New Roman" charset="0"/>
                <a:ea typeface="ＭＳ Ｐゴシック" charset="0"/>
              </a:defRPr>
            </a:lvl7pPr>
            <a:lvl8pPr algn="ctr" defTabSz="788988" eaLnBrk="0" fontAlgn="base" hangingPunct="0">
              <a:spcBef>
                <a:spcPct val="0"/>
              </a:spcBef>
              <a:spcAft>
                <a:spcPct val="0"/>
              </a:spcAft>
              <a:defRPr sz="2000">
                <a:solidFill>
                  <a:schemeClr val="tx1"/>
                </a:solidFill>
                <a:latin typeface="Times New Roman" charset="0"/>
                <a:ea typeface="ＭＳ Ｐゴシック" charset="0"/>
              </a:defRPr>
            </a:lvl8pPr>
            <a:lvl9pPr algn="ctr" defTabSz="788988"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defRPr/>
            </a:pPr>
            <a:r>
              <a:rPr lang="da-DK" b="1" dirty="0">
                <a:solidFill>
                  <a:schemeClr val="accent5">
                    <a:lumMod val="75000"/>
                  </a:schemeClr>
                </a:solidFill>
                <a:latin typeface="+mn-lt"/>
              </a:rPr>
              <a:t>Longer</a:t>
            </a:r>
          </a:p>
          <a:p>
            <a:pPr eaLnBrk="1" hangingPunct="1">
              <a:defRPr/>
            </a:pPr>
            <a:r>
              <a:rPr lang="da-DK" b="1" dirty="0" err="1">
                <a:solidFill>
                  <a:schemeClr val="accent5">
                    <a:lumMod val="75000"/>
                  </a:schemeClr>
                </a:solidFill>
                <a:latin typeface="+mn-lt"/>
              </a:rPr>
              <a:t>lead</a:t>
            </a:r>
            <a:r>
              <a:rPr lang="da-DK" b="1" dirty="0">
                <a:solidFill>
                  <a:schemeClr val="accent5">
                    <a:lumMod val="75000"/>
                  </a:schemeClr>
                </a:solidFill>
                <a:latin typeface="+mn-lt"/>
              </a:rPr>
              <a:t> time</a:t>
            </a:r>
          </a:p>
        </p:txBody>
      </p:sp>
    </p:spTree>
    <p:extLst>
      <p:ext uri="{BB962C8B-B14F-4D97-AF65-F5344CB8AC3E}">
        <p14:creationId xmlns:p14="http://schemas.microsoft.com/office/powerpoint/2010/main" xmlns="" val="42558226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1"/>
                                        </p:tgtEl>
                                        <p:attrNameLst>
                                          <p:attrName>style.visibility</p:attrName>
                                        </p:attrNameLst>
                                      </p:cBhvr>
                                      <p:to>
                                        <p:strVal val="visible"/>
                                      </p:to>
                                    </p:set>
                                    <p:animEffect transition="in" filter="fade">
                                      <p:cBhvr additive="repl">
                                        <p:cTn id="7" dur="500"/>
                                        <p:tgtEl>
                                          <p:spTgt spid="204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wipe(left)">
                                      <p:cBhvr additive="repl">
                                        <p:cTn id="12" dur="1000"/>
                                        <p:tgtEl>
                                          <p:spTgt spid="2"/>
                                        </p:tgtEl>
                                      </p:cBhvr>
                                    </p:animEffect>
                                  </p:childTnLst>
                                </p:cTn>
                              </p:par>
                            </p:childTnLst>
                          </p:cTn>
                        </p:par>
                        <p:par>
                          <p:cTn id="13" fill="hold" nodeType="afterGroup">
                            <p:stCondLst>
                              <p:cond delay="1000"/>
                            </p:stCondLst>
                            <p:childTnLst>
                              <p:par>
                                <p:cTn id="14" presetID="10" presetClass="entr" fill="hold" nodeType="afterEffect">
                                  <p:stCondLst>
                                    <p:cond delay="0"/>
                                  </p:stCondLst>
                                  <p:childTnLst>
                                    <p:set>
                                      <p:cBhvr additive="repl">
                                        <p:cTn id="15" dur="1" fill="hold">
                                          <p:stCondLst>
                                            <p:cond delay="0"/>
                                          </p:stCondLst>
                                        </p:cTn>
                                        <p:tgtEl>
                                          <p:spTgt spid="20483"/>
                                        </p:tgtEl>
                                        <p:attrNameLst>
                                          <p:attrName>style.visibility</p:attrName>
                                        </p:attrNameLst>
                                      </p:cBhvr>
                                      <p:to>
                                        <p:strVal val="visible"/>
                                      </p:to>
                                    </p:set>
                                    <p:animEffect transition="in" filter="fade">
                                      <p:cBhvr additive="repl">
                                        <p:cTn id="16" dur="500"/>
                                        <p:tgtEl>
                                          <p:spTgt spid="2048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additive="repl">
                                        <p:cTn id="20" dur="1" fill="hold">
                                          <p:stCondLst>
                                            <p:cond delay="0"/>
                                          </p:stCondLst>
                                        </p:cTn>
                                        <p:tgtEl>
                                          <p:spTgt spid="20482"/>
                                        </p:tgtEl>
                                        <p:attrNameLst>
                                          <p:attrName>style.visibility</p:attrName>
                                        </p:attrNameLst>
                                      </p:cBhvr>
                                      <p:to>
                                        <p:strVal val="visible"/>
                                      </p:to>
                                    </p:set>
                                    <p:animEffect transition="in" filter="fade">
                                      <p:cBhvr additive="repl">
                                        <p:cTn id="21" dur="500"/>
                                        <p:tgtEl>
                                          <p:spTgt spid="204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additive="repl">
                                        <p:cTn id="25" dur="1" fill="hold">
                                          <p:stCondLst>
                                            <p:cond delay="0"/>
                                          </p:stCondLst>
                                        </p:cTn>
                                        <p:tgtEl>
                                          <p:spTgt spid="4"/>
                                        </p:tgtEl>
                                        <p:attrNameLst>
                                          <p:attrName>style.visibility</p:attrName>
                                        </p:attrNameLst>
                                      </p:cBhvr>
                                      <p:to>
                                        <p:strVal val="visible"/>
                                      </p:to>
                                    </p:set>
                                    <p:animEffect transition="in" filter="wipe(down)">
                                      <p:cBhvr additive="repl">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265"/>
                                        </p:tgtEl>
                                        <p:attrNameLst>
                                          <p:attrName>style.visibility</p:attrName>
                                        </p:attrNameLst>
                                      </p:cBhvr>
                                      <p:to>
                                        <p:strVal val="visible"/>
                                      </p:to>
                                    </p:set>
                                    <p:animEffect transition="in" filter="fade">
                                      <p:cBhvr>
                                        <p:cTn id="31" dur="500"/>
                                        <p:tgtEl>
                                          <p:spTgt spid="10265"/>
                                        </p:tgtEl>
                                      </p:cBhvr>
                                    </p:animEffect>
                                  </p:childTnLst>
                                </p:cTn>
                              </p:par>
                            </p:childTnLst>
                          </p:cTn>
                        </p:par>
                        <p:par>
                          <p:cTn id="32" fill="hold" nodeType="afterGroup">
                            <p:stCondLst>
                              <p:cond delay="500"/>
                            </p:stCondLst>
                            <p:childTnLst>
                              <p:par>
                                <p:cTn id="33" presetID="10" presetClass="entr" presetSubtype="0" fill="hold" grpId="0" nodeType="afterEffect">
                                  <p:stCondLst>
                                    <p:cond delay="2000"/>
                                  </p:stCondLst>
                                  <p:childTnLst>
                                    <p:set>
                                      <p:cBhvr>
                                        <p:cTn id="34" dur="1" fill="hold">
                                          <p:stCondLst>
                                            <p:cond delay="0"/>
                                          </p:stCondLst>
                                        </p:cTn>
                                        <p:tgtEl>
                                          <p:spTgt spid="10266"/>
                                        </p:tgtEl>
                                        <p:attrNameLst>
                                          <p:attrName>style.visibility</p:attrName>
                                        </p:attrNameLst>
                                      </p:cBhvr>
                                      <p:to>
                                        <p:strVal val="visible"/>
                                      </p:to>
                                    </p:set>
                                    <p:animEffect transition="in" filter="fade">
                                      <p:cBhvr>
                                        <p:cTn id="35" dur="500"/>
                                        <p:tgtEl>
                                          <p:spTgt spid="10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p:bldP spid="102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9177" y="2677949"/>
            <a:ext cx="8078284" cy="2677656"/>
          </a:xfrm>
          <a:prstGeom prst="rect">
            <a:avLst/>
          </a:prstGeom>
        </p:spPr>
        <p:txBody>
          <a:bodyPr wrap="square">
            <a:spAutoFit/>
          </a:bodyPr>
          <a:lstStyle/>
          <a:p>
            <a:r>
              <a:rPr lang="en-US" sz="2400" dirty="0">
                <a:solidFill>
                  <a:schemeClr val="tx1">
                    <a:lumMod val="75000"/>
                    <a:lumOff val="25000"/>
                  </a:schemeClr>
                </a:solidFill>
                <a:latin typeface="+mj-lt"/>
                <a:ea typeface="ＭＳ Ｐゴシック" charset="-128"/>
              </a:rPr>
              <a:t>Climate and weather </a:t>
            </a:r>
            <a:r>
              <a:rPr lang="en-US" sz="2400" dirty="0" smtClean="0">
                <a:solidFill>
                  <a:schemeClr val="tx1">
                    <a:lumMod val="75000"/>
                    <a:lumOff val="25000"/>
                  </a:schemeClr>
                </a:solidFill>
                <a:latin typeface="+mj-lt"/>
                <a:ea typeface="ＭＳ Ｐゴシック" charset="-128"/>
              </a:rPr>
              <a:t>information </a:t>
            </a:r>
            <a:r>
              <a:rPr lang="en-US" sz="2400" dirty="0">
                <a:solidFill>
                  <a:schemeClr val="tx1">
                    <a:lumMod val="75000"/>
                    <a:lumOff val="25000"/>
                  </a:schemeClr>
                </a:solidFill>
                <a:latin typeface="+mj-lt"/>
                <a:ea typeface="ＭＳ Ｐゴシック" charset="-128"/>
              </a:rPr>
              <a:t>can help </a:t>
            </a:r>
            <a:r>
              <a:rPr lang="en-US" sz="2400" dirty="0" smtClean="0">
                <a:solidFill>
                  <a:schemeClr val="tx1">
                    <a:lumMod val="75000"/>
                    <a:lumOff val="25000"/>
                  </a:schemeClr>
                </a:solidFill>
                <a:latin typeface="+mj-lt"/>
                <a:ea typeface="ＭＳ Ｐゴシック" charset="-128"/>
              </a:rPr>
              <a:t>us anticipate </a:t>
            </a:r>
            <a:r>
              <a:rPr lang="en-US" sz="2400" dirty="0">
                <a:solidFill>
                  <a:schemeClr val="tx1">
                    <a:lumMod val="75000"/>
                    <a:lumOff val="25000"/>
                  </a:schemeClr>
                </a:solidFill>
                <a:latin typeface="+mj-lt"/>
                <a:ea typeface="ＭＳ Ｐゴシック" charset="-128"/>
              </a:rPr>
              <a:t>and prepare for changing risks</a:t>
            </a:r>
            <a:r>
              <a:rPr lang="en-US" sz="2400" dirty="0" smtClean="0">
                <a:solidFill>
                  <a:schemeClr val="tx1">
                    <a:lumMod val="75000"/>
                    <a:lumOff val="25000"/>
                  </a:schemeClr>
                </a:solidFill>
                <a:latin typeface="+mj-lt"/>
                <a:ea typeface="ＭＳ Ｐゴシック" charset="-128"/>
              </a:rPr>
              <a:t>.</a:t>
            </a:r>
            <a:endParaRPr lang="en-US" sz="2400" dirty="0" smtClean="0">
              <a:solidFill>
                <a:schemeClr val="tx1">
                  <a:lumMod val="75000"/>
                  <a:lumOff val="25000"/>
                </a:schemeClr>
              </a:solidFill>
              <a:latin typeface="+mj-lt"/>
            </a:endParaRPr>
          </a:p>
          <a:p>
            <a:endParaRPr lang="en-US" sz="2400" b="1" dirty="0">
              <a:solidFill>
                <a:schemeClr val="tx1">
                  <a:lumMod val="75000"/>
                  <a:lumOff val="25000"/>
                </a:schemeClr>
              </a:solidFill>
              <a:latin typeface="+mj-lt"/>
            </a:endParaRPr>
          </a:p>
          <a:p>
            <a:r>
              <a:rPr lang="en-US" sz="2400" b="1" dirty="0" smtClean="0">
                <a:solidFill>
                  <a:schemeClr val="tx1">
                    <a:lumMod val="75000"/>
                    <a:lumOff val="25000"/>
                  </a:schemeClr>
                </a:solidFill>
                <a:latin typeface="+mj-lt"/>
              </a:rPr>
              <a:t>Early warning, </a:t>
            </a:r>
            <a:r>
              <a:rPr lang="en-US" sz="2400" b="1" dirty="0">
                <a:solidFill>
                  <a:schemeClr val="tx1">
                    <a:lumMod val="75000"/>
                    <a:lumOff val="25000"/>
                  </a:schemeClr>
                </a:solidFill>
                <a:latin typeface="+mj-lt"/>
              </a:rPr>
              <a:t>early action </a:t>
            </a:r>
            <a:r>
              <a:rPr lang="en-US" sz="2400" dirty="0">
                <a:solidFill>
                  <a:schemeClr val="tx1">
                    <a:lumMod val="75000"/>
                    <a:lumOff val="25000"/>
                  </a:schemeClr>
                </a:solidFill>
                <a:latin typeface="+mj-lt"/>
              </a:rPr>
              <a:t>is about making use of climate and weather information before a </a:t>
            </a:r>
            <a:r>
              <a:rPr lang="en-US" sz="2400" dirty="0" smtClean="0">
                <a:solidFill>
                  <a:schemeClr val="tx1">
                    <a:lumMod val="75000"/>
                    <a:lumOff val="25000"/>
                  </a:schemeClr>
                </a:solidFill>
                <a:latin typeface="+mj-lt"/>
              </a:rPr>
              <a:t>disaster or extreme event </a:t>
            </a:r>
            <a:r>
              <a:rPr lang="en-US" sz="2400" dirty="0">
                <a:solidFill>
                  <a:schemeClr val="tx1">
                    <a:lumMod val="75000"/>
                    <a:lumOff val="25000"/>
                  </a:schemeClr>
                </a:solidFill>
                <a:latin typeface="+mj-lt"/>
              </a:rPr>
              <a:t>strikes and </a:t>
            </a:r>
            <a:r>
              <a:rPr lang="en-US" sz="2400" dirty="0" smtClean="0">
                <a:solidFill>
                  <a:schemeClr val="tx1">
                    <a:lumMod val="75000"/>
                    <a:lumOff val="25000"/>
                  </a:schemeClr>
                </a:solidFill>
                <a:latin typeface="+mj-lt"/>
              </a:rPr>
              <a:t>acting </a:t>
            </a:r>
            <a:r>
              <a:rPr lang="en-US" sz="2400" dirty="0">
                <a:solidFill>
                  <a:schemeClr val="tx1">
                    <a:lumMod val="75000"/>
                    <a:lumOff val="25000"/>
                  </a:schemeClr>
                </a:solidFill>
                <a:latin typeface="+mj-lt"/>
              </a:rPr>
              <a:t>sooner than you would do without this </a:t>
            </a:r>
            <a:r>
              <a:rPr lang="en-US" sz="2400" dirty="0" smtClean="0">
                <a:solidFill>
                  <a:schemeClr val="tx1">
                    <a:lumMod val="75000"/>
                    <a:lumOff val="25000"/>
                  </a:schemeClr>
                </a:solidFill>
                <a:latin typeface="+mj-lt"/>
              </a:rPr>
              <a:t>information.</a:t>
            </a:r>
          </a:p>
          <a:p>
            <a:endParaRPr lang="en-US" sz="2400" dirty="0">
              <a:solidFill>
                <a:srgbClr val="376092"/>
              </a:solidFill>
              <a:latin typeface="+mj-lt"/>
            </a:endParaRPr>
          </a:p>
        </p:txBody>
      </p:sp>
    </p:spTree>
    <p:extLst>
      <p:ext uri="{BB962C8B-B14F-4D97-AF65-F5344CB8AC3E}">
        <p14:creationId xmlns:p14="http://schemas.microsoft.com/office/powerpoint/2010/main" xmlns="" val="3449967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66660" y="2643296"/>
            <a:ext cx="7331891" cy="2489143"/>
          </a:xfrm>
          <a:prstGeom prst="rect">
            <a:avLst/>
          </a:prstGeom>
        </p:spPr>
        <p:txBody>
          <a:bodyPr wrap="square">
            <a:spAutoFit/>
          </a:bodyPr>
          <a:lstStyle/>
          <a:p>
            <a:pPr marL="457200" indent="-457200">
              <a:spcBef>
                <a:spcPts val="1750"/>
              </a:spcBef>
              <a:buFont typeface="Courier New"/>
              <a:buChar char="o"/>
            </a:pPr>
            <a:r>
              <a:rPr lang="en-AU" sz="2800" dirty="0" smtClean="0">
                <a:solidFill>
                  <a:srgbClr val="404040"/>
                </a:solidFill>
                <a:latin typeface="Calibri" charset="0"/>
              </a:rPr>
              <a:t>Temperatures have increased</a:t>
            </a:r>
          </a:p>
          <a:p>
            <a:pPr marL="457200" indent="-457200">
              <a:spcBef>
                <a:spcPts val="1750"/>
              </a:spcBef>
              <a:buFont typeface="Courier New"/>
              <a:buChar char="o"/>
            </a:pPr>
            <a:r>
              <a:rPr lang="en-AU" sz="2800" dirty="0" smtClean="0">
                <a:solidFill>
                  <a:srgbClr val="404040"/>
                </a:solidFill>
                <a:latin typeface="Calibri" charset="0"/>
              </a:rPr>
              <a:t>Sea level has risen</a:t>
            </a:r>
          </a:p>
          <a:p>
            <a:pPr marL="457200" indent="-457200">
              <a:spcBef>
                <a:spcPts val="1750"/>
              </a:spcBef>
              <a:buFont typeface="Courier New"/>
              <a:buChar char="o"/>
            </a:pPr>
            <a:r>
              <a:rPr lang="en-AU" sz="2800" dirty="0" smtClean="0">
                <a:solidFill>
                  <a:srgbClr val="404040"/>
                </a:solidFill>
                <a:latin typeface="Calibri" charset="0"/>
              </a:rPr>
              <a:t>Ocean acidification has been increasing</a:t>
            </a:r>
          </a:p>
          <a:p>
            <a:pPr marL="285750" indent="-285750">
              <a:spcBef>
                <a:spcPts val="1750"/>
              </a:spcBef>
              <a:buFont typeface="Arial"/>
              <a:buChar char="•"/>
            </a:pPr>
            <a:endParaRPr lang="en-AU" sz="2800" dirty="0">
              <a:solidFill>
                <a:srgbClr val="336699"/>
              </a:solidFill>
              <a:latin typeface="Calibri" charset="0"/>
            </a:endParaRPr>
          </a:p>
        </p:txBody>
      </p:sp>
    </p:spTree>
    <p:extLst>
      <p:ext uri="{BB962C8B-B14F-4D97-AF65-F5344CB8AC3E}">
        <p14:creationId xmlns:p14="http://schemas.microsoft.com/office/powerpoint/2010/main" xmlns="" val="213794894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11867</TotalTime>
  <Words>2245</Words>
  <Application>Microsoft Office PowerPoint</Application>
  <PresentationFormat>On-screen Show (4:3)</PresentationFormat>
  <Paragraphs>145</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Ula M</dc:creator>
  <cp:lastModifiedBy>Raman, Zarif (CMAR, Aspendale)</cp:lastModifiedBy>
  <cp:revision>54</cp:revision>
  <cp:lastPrinted>2013-06-10T22:19:12Z</cp:lastPrinted>
  <dcterms:created xsi:type="dcterms:W3CDTF">2013-04-27T22:49:05Z</dcterms:created>
  <dcterms:modified xsi:type="dcterms:W3CDTF">2013-07-24T01:49:45Z</dcterms:modified>
</cp:coreProperties>
</file>