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61" r:id="rId4"/>
    <p:sldId id="271" r:id="rId5"/>
    <p:sldId id="262" r:id="rId6"/>
    <p:sldId id="266" r:id="rId7"/>
    <p:sldId id="272" r:id="rId8"/>
    <p:sldId id="273" r:id="rId9"/>
    <p:sldId id="264" r:id="rId10"/>
    <p:sldId id="258" r:id="rId11"/>
    <p:sldId id="274" r:id="rId12"/>
    <p:sldId id="289" r:id="rId13"/>
    <p:sldId id="275" r:id="rId14"/>
    <p:sldId id="276" r:id="rId15"/>
    <p:sldId id="277" r:id="rId16"/>
    <p:sldId id="278" r:id="rId17"/>
    <p:sldId id="279" r:id="rId18"/>
    <p:sldId id="280" r:id="rId19"/>
    <p:sldId id="285" r:id="rId20"/>
    <p:sldId id="286" r:id="rId21"/>
    <p:sldId id="281" r:id="rId22"/>
    <p:sldId id="282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oud Nasara presentation" id="{990DBF2B-173C-9642-BBE1-39D6D7B2DF23}">
          <p14:sldIdLst>
            <p14:sldId id="256"/>
            <p14:sldId id="288"/>
            <p14:sldId id="261"/>
            <p14:sldId id="271"/>
            <p14:sldId id="262"/>
            <p14:sldId id="266"/>
            <p14:sldId id="272"/>
            <p14:sldId id="273"/>
            <p14:sldId id="264"/>
            <p14:sldId id="258"/>
            <p14:sldId id="274"/>
            <p14:sldId id="289"/>
            <p14:sldId id="275"/>
          </p14:sldIdLst>
        </p14:section>
        <p14:section name="Scenario exercise" id="{BFA26F64-6F08-6F4D-AF72-F16F9E1ABF11}">
          <p14:sldIdLst>
            <p14:sldId id="276"/>
            <p14:sldId id="277"/>
            <p14:sldId id="278"/>
            <p14:sldId id="279"/>
            <p14:sldId id="280"/>
            <p14:sldId id="285"/>
            <p14:sldId id="286"/>
            <p14:sldId id="281"/>
            <p14:sldId id="282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64" autoAdjust="0"/>
  </p:normalViewPr>
  <p:slideViewPr>
    <p:cSldViewPr snapToGrid="0" snapToObjects="1">
      <p:cViewPr>
        <p:scale>
          <a:sx n="116" d="100"/>
          <a:sy n="116" d="100"/>
        </p:scale>
        <p:origin x="-88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D39C-95E8-6D4D-8ACB-2149F09E0A83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AD0DA-5276-EB44-B0E2-298E12AA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Welkam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Klaod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fiuja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klaemet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Vanuatu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i gat wan </a:t>
            </a:r>
            <a:r>
              <a:rPr lang="en-US" baseline="0" dirty="0" err="1" smtClean="0"/>
              <a:t>bigfala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impak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. Hemi </a:t>
            </a:r>
            <a:r>
              <a:rPr lang="en-US" baseline="0" dirty="0" err="1" smtClean="0"/>
              <a:t>impoten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 mas save long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posibol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fiuja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klaemet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Vanuatu </a:t>
            </a:r>
            <a:r>
              <a:rPr lang="en-US" baseline="0" dirty="0" err="1" smtClean="0"/>
              <a:t>mekem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okanisasen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kavman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</a:t>
            </a:r>
            <a:r>
              <a:rPr lang="en-US" baseline="0" dirty="0" smtClean="0"/>
              <a:t> save </a:t>
            </a:r>
            <a:r>
              <a:rPr lang="en-US" baseline="0" dirty="0" err="1" smtClean="0"/>
              <a:t>mekem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plan from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ia.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scientis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‘projection’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klaemet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Vanuatu long </a:t>
            </a:r>
            <a:r>
              <a:rPr lang="en-US" baseline="0" dirty="0" err="1" smtClean="0"/>
              <a:t>fiuja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Tempereja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kontinu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go </a:t>
            </a:r>
            <a:r>
              <a:rPr lang="en-US" baseline="0" dirty="0" err="1" smtClean="0"/>
              <a:t>antap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 save </a:t>
            </a:r>
            <a:r>
              <a:rPr lang="en-US" baseline="0" dirty="0" err="1" smtClean="0"/>
              <a:t>kasem</a:t>
            </a:r>
            <a:r>
              <a:rPr lang="en-US" baseline="0" dirty="0" smtClean="0"/>
              <a:t> moa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we i hot.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paten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hemi likely se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 save </a:t>
            </a:r>
            <a:r>
              <a:rPr lang="en-US" baseline="0" dirty="0" err="1" smtClean="0"/>
              <a:t>eksperiensem</a:t>
            </a:r>
            <a:r>
              <a:rPr lang="en-US" baseline="0" dirty="0" smtClean="0"/>
              <a:t> moa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ren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hevi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tumas</a:t>
            </a:r>
            <a:r>
              <a:rPr lang="en-US" baseline="0" dirty="0" smtClean="0"/>
              <a:t>. Hemi likely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se long en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century,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karem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saeklon</a:t>
            </a:r>
            <a:r>
              <a:rPr lang="en-US" baseline="0" dirty="0" smtClean="0"/>
              <a:t> be </a:t>
            </a:r>
            <a:r>
              <a:rPr lang="en-US" baseline="0" dirty="0" err="1" smtClean="0"/>
              <a:t>olgeta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</a:t>
            </a:r>
            <a:r>
              <a:rPr lang="en-US" baseline="0" dirty="0" smtClean="0"/>
              <a:t> moa </a:t>
            </a:r>
            <a:r>
              <a:rPr lang="en-US" baseline="0" dirty="0" err="1" smtClean="0"/>
              <a:t>stron</a:t>
            </a:r>
            <a:r>
              <a:rPr lang="en-US" baseline="0" dirty="0" smtClean="0"/>
              <a:t>. Level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solwota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kontinu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go </a:t>
            </a:r>
            <a:r>
              <a:rPr lang="en-US" baseline="0" dirty="0" err="1" smtClean="0"/>
              <a:t>antap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</a:t>
            </a:r>
            <a:r>
              <a:rPr lang="en-US" baseline="0" dirty="0" smtClean="0"/>
              <a:t> save </a:t>
            </a:r>
            <a:r>
              <a:rPr lang="en-US" baseline="0" dirty="0" err="1" smtClean="0"/>
              <a:t>ded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solwota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yumi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kam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asid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1200" dirty="0" err="1" smtClean="0">
                <a:solidFill>
                  <a:srgbClr val="404040"/>
                </a:solidFill>
              </a:rPr>
              <a:t>Blong</a:t>
            </a:r>
            <a:r>
              <a:rPr lang="en-US" sz="1200" dirty="0" smtClean="0">
                <a:solidFill>
                  <a:srgbClr val="404040"/>
                </a:solidFill>
              </a:rPr>
              <a:t> moa </a:t>
            </a:r>
            <a:r>
              <a:rPr lang="en-US" sz="1200" dirty="0" err="1" smtClean="0">
                <a:solidFill>
                  <a:srgbClr val="404040"/>
                </a:solidFill>
              </a:rPr>
              <a:t>infomesen</a:t>
            </a:r>
            <a:r>
              <a:rPr lang="en-US" sz="1200" dirty="0" smtClean="0">
                <a:solidFill>
                  <a:srgbClr val="404040"/>
                </a:solidFill>
              </a:rPr>
              <a:t> long </a:t>
            </a:r>
            <a:r>
              <a:rPr lang="en-US" sz="1200" dirty="0" err="1" smtClean="0">
                <a:solidFill>
                  <a:srgbClr val="404040"/>
                </a:solidFill>
              </a:rPr>
              <a:t>ol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jenis</a:t>
            </a:r>
            <a:r>
              <a:rPr lang="en-US" sz="1200" dirty="0" smtClean="0">
                <a:solidFill>
                  <a:srgbClr val="404040"/>
                </a:solidFill>
              </a:rPr>
              <a:t> long </a:t>
            </a:r>
            <a:r>
              <a:rPr lang="en-US" sz="1200" dirty="0" err="1" smtClean="0">
                <a:solidFill>
                  <a:srgbClr val="404040"/>
                </a:solidFill>
              </a:rPr>
              <a:t>klaemet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blong</a:t>
            </a:r>
            <a:r>
              <a:rPr lang="en-US" sz="1200" dirty="0" smtClean="0">
                <a:solidFill>
                  <a:srgbClr val="404040"/>
                </a:solidFill>
              </a:rPr>
              <a:t> Vanuatu long </a:t>
            </a:r>
            <a:r>
              <a:rPr lang="en-US" sz="1200" dirty="0" err="1" smtClean="0">
                <a:solidFill>
                  <a:srgbClr val="404040"/>
                </a:solidFill>
              </a:rPr>
              <a:t>naoia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wetem</a:t>
            </a:r>
            <a:r>
              <a:rPr lang="en-US" sz="1200" dirty="0" smtClean="0">
                <a:solidFill>
                  <a:srgbClr val="404040"/>
                </a:solidFill>
              </a:rPr>
              <a:t> long </a:t>
            </a:r>
            <a:r>
              <a:rPr lang="en-US" sz="1200" dirty="0" err="1" smtClean="0">
                <a:solidFill>
                  <a:srgbClr val="404040"/>
                </a:solidFill>
              </a:rPr>
              <a:t>fiuja</a:t>
            </a:r>
            <a:r>
              <a:rPr lang="en-US" sz="1200" dirty="0" smtClean="0">
                <a:solidFill>
                  <a:srgbClr val="404040"/>
                </a:solidFill>
              </a:rPr>
              <a:t>, </a:t>
            </a:r>
            <a:r>
              <a:rPr lang="en-US" sz="1200" dirty="0" err="1" smtClean="0">
                <a:solidFill>
                  <a:srgbClr val="404040"/>
                </a:solidFill>
              </a:rPr>
              <a:t>visitim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www.pacificclimatechangescience.org</a:t>
            </a:r>
            <a:r>
              <a:rPr lang="en-US" sz="1200" dirty="0" smtClean="0">
                <a:solidFill>
                  <a:srgbClr val="404040"/>
                </a:solidFill>
              </a:rPr>
              <a:t> o </a:t>
            </a:r>
            <a:r>
              <a:rPr lang="en-US" sz="1200" dirty="0" err="1" smtClean="0">
                <a:solidFill>
                  <a:srgbClr val="404040"/>
                </a:solidFill>
              </a:rPr>
              <a:t>contactem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Dipatment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blong</a:t>
            </a:r>
            <a:r>
              <a:rPr lang="en-US" sz="1200" dirty="0" smtClean="0">
                <a:solidFill>
                  <a:srgbClr val="404040"/>
                </a:solidFill>
              </a:rPr>
              <a:t> Vanuatu Meteorological and Geo-hazard (VMGD). </a:t>
            </a:r>
          </a:p>
          <a:p>
            <a:pPr algn="l">
              <a:defRPr/>
            </a:pPr>
            <a:endParaRPr lang="en-US" sz="1200" dirty="0" smtClean="0">
              <a:solidFill>
                <a:srgbClr val="40404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8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3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0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1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3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3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Vanuatu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I gat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eksambol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gudfala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early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okanisasen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kavman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Vanuatu Red Cross i gat five (5)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bigfala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container we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bigfala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ship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hem long Vanuatu.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tufala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long wan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disasta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olsem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tapolen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shovel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cook long hem.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ofisa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Vanuatu Red Cross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mekem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 stock take long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mekem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i gat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sapplae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wan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disasta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gat wan stock take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 Cross society long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Pasifik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yumi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Vanuatu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saeklon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hemi start long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fokast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tropikol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depression long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62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Dipatment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akricalja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wetem</a:t>
            </a:r>
            <a:r>
              <a:rPr lang="en-US" baseline="0" dirty="0" smtClean="0"/>
              <a:t> livestock </a:t>
            </a:r>
            <a:r>
              <a:rPr lang="en-US" baseline="0" dirty="0" err="1" smtClean="0"/>
              <a:t>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stap</a:t>
            </a:r>
            <a:r>
              <a:rPr lang="en-US" baseline="0" dirty="0" smtClean="0"/>
              <a:t> wok </a:t>
            </a:r>
            <a:r>
              <a:rPr lang="en-US" baseline="0" dirty="0" err="1" smtClean="0"/>
              <a:t>wetem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dipatmen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Vanuatu Meteorology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Geo-hazard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earli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aksen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pikja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ia</a:t>
            </a:r>
            <a:r>
              <a:rPr lang="en-US" baseline="0" dirty="0" smtClean="0"/>
              <a:t> i some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tufala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dipatment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tokbaot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klaemet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weta</a:t>
            </a:r>
            <a:r>
              <a:rPr lang="en-US" baseline="0" dirty="0" smtClean="0"/>
              <a:t> scenarios (</a:t>
            </a:r>
            <a:r>
              <a:rPr lang="en-US" baseline="0" dirty="0" err="1" smtClean="0"/>
              <a:t>olsem</a:t>
            </a:r>
            <a:r>
              <a:rPr lang="en-US" baseline="0" dirty="0" smtClean="0"/>
              <a:t> wan El Niño event )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kamap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wetem</a:t>
            </a:r>
            <a:r>
              <a:rPr lang="en-US" baseline="0" dirty="0" smtClean="0"/>
              <a:t> some </a:t>
            </a:r>
            <a:r>
              <a:rPr lang="en-US" baseline="0" dirty="0" err="1" smtClean="0"/>
              <a:t>aksem</a:t>
            </a:r>
            <a:r>
              <a:rPr lang="en-US" baseline="0" dirty="0" smtClean="0"/>
              <a:t> plan </a:t>
            </a:r>
            <a:r>
              <a:rPr lang="en-US" baseline="0" dirty="0" err="1" smtClean="0"/>
              <a:t>blong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prepea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 event </a:t>
            </a:r>
            <a:r>
              <a:rPr lang="en-US" baseline="0" dirty="0" err="1" smtClean="0"/>
              <a:t>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3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Weta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i minim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ol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kondisen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blong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atmosphere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olsem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tempereja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mo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ren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long wan sot period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blong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taem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– long few hours o few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. Weta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jenis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long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evri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mo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ol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jenis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isi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blong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luk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.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Klaemet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, long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narahand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, hemi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averej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paten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blong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weta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blong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wan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ples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we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yumi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meserem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long wan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longfala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taem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,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olsem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long 30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yia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.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Ol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jenis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long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klaemet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hemi no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isi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blong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luk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o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detektem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,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olgeta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i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nidim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ol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gudfala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measurement long wan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longfala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taem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wetem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ol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stret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instrument. Wan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isi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wei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blong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rimemba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wanem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hemi weta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wetem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klaemet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hemi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blong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usum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toktok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ia</a:t>
            </a:r>
            <a:r>
              <a:rPr lang="en-AU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‘</a:t>
            </a:r>
            <a:r>
              <a:rPr lang="en-AU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Klaemet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hemi </a:t>
            </a:r>
            <a:r>
              <a:rPr lang="en-AU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wanem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bae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yumi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ekspektem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. Weta hemi </a:t>
            </a:r>
            <a:r>
              <a:rPr lang="en-AU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wanem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yumi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</a:t>
            </a:r>
            <a:r>
              <a:rPr lang="en-AU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karem</a:t>
            </a:r>
            <a:r>
              <a:rPr lang="en-A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!’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sz="1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339A1B-0AC8-5847-8419-6E7B8CCD962C}" type="slidenum">
              <a:rPr lang="en-029"/>
              <a:pPr eaLnBrk="1" hangingPunct="1"/>
              <a:t>3</a:t>
            </a:fld>
            <a:endParaRPr lang="en-029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Calibri" charset="0"/>
              </a:rPr>
              <a:t>Klaemet</a:t>
            </a:r>
            <a:r>
              <a:rPr lang="en-US" dirty="0" smtClean="0">
                <a:latin typeface="Calibri" charset="0"/>
              </a:rPr>
              <a:t> variability hemi </a:t>
            </a:r>
            <a:r>
              <a:rPr lang="en-US" dirty="0" err="1" smtClean="0">
                <a:latin typeface="Calibri" charset="0"/>
              </a:rPr>
              <a:t>ol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jenis</a:t>
            </a:r>
            <a:r>
              <a:rPr lang="en-US" dirty="0" smtClean="0">
                <a:latin typeface="Calibri" charset="0"/>
              </a:rPr>
              <a:t> long </a:t>
            </a:r>
            <a:r>
              <a:rPr lang="en-US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we i </a:t>
            </a:r>
            <a:r>
              <a:rPr lang="en-US" baseline="0" dirty="0" err="1" smtClean="0">
                <a:latin typeface="Calibri" charset="0"/>
              </a:rPr>
              <a:t>kamaot</a:t>
            </a:r>
            <a:r>
              <a:rPr lang="en-US" baseline="0" dirty="0" smtClean="0">
                <a:latin typeface="Calibri" charset="0"/>
              </a:rPr>
              <a:t> naturally long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processes </a:t>
            </a:r>
            <a:r>
              <a:rPr lang="en-US" baseline="0" dirty="0" err="1" smtClean="0">
                <a:latin typeface="Calibri" charset="0"/>
              </a:rPr>
              <a:t>wetem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feedback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hem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i save </a:t>
            </a:r>
            <a:r>
              <a:rPr lang="en-US" baseline="0" dirty="0" err="1" smtClean="0">
                <a:latin typeface="Calibri" charset="0"/>
              </a:rPr>
              <a:t>hapen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evri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manis</a:t>
            </a:r>
            <a:r>
              <a:rPr lang="en-US" baseline="0" dirty="0" smtClean="0">
                <a:latin typeface="Calibri" charset="0"/>
              </a:rPr>
              <a:t>, </a:t>
            </a:r>
            <a:r>
              <a:rPr lang="en-US" baseline="0" dirty="0" err="1" smtClean="0">
                <a:latin typeface="Calibri" charset="0"/>
              </a:rPr>
              <a:t>yia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evri</a:t>
            </a:r>
            <a:r>
              <a:rPr lang="en-US" baseline="0" dirty="0" smtClean="0">
                <a:latin typeface="Calibri" charset="0"/>
              </a:rPr>
              <a:t> ten </a:t>
            </a:r>
            <a:r>
              <a:rPr lang="en-US" baseline="0" dirty="0" err="1" smtClean="0">
                <a:latin typeface="Calibri" charset="0"/>
              </a:rPr>
              <a:t>yia</a:t>
            </a:r>
            <a:r>
              <a:rPr lang="en-US" baseline="0" dirty="0" smtClean="0">
                <a:latin typeface="Calibri" charset="0"/>
              </a:rPr>
              <a:t>. I gat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features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Pasifik</a:t>
            </a:r>
            <a:r>
              <a:rPr lang="en-US" baseline="0" dirty="0" smtClean="0">
                <a:latin typeface="Calibri" charset="0"/>
              </a:rPr>
              <a:t> we i </a:t>
            </a:r>
            <a:r>
              <a:rPr lang="en-US" baseline="0" dirty="0" err="1" smtClean="0">
                <a:latin typeface="Calibri" charset="0"/>
              </a:rPr>
              <a:t>influencem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variability </a:t>
            </a:r>
            <a:r>
              <a:rPr lang="en-US" baseline="0" dirty="0" err="1" smtClean="0">
                <a:latin typeface="Calibri" charset="0"/>
              </a:rPr>
              <a:t>ia</a:t>
            </a:r>
            <a:r>
              <a:rPr lang="en-US" baseline="0" dirty="0" smtClean="0">
                <a:latin typeface="Calibri" charset="0"/>
              </a:rPr>
              <a:t>, </a:t>
            </a:r>
            <a:r>
              <a:rPr lang="en-US" baseline="0" dirty="0" err="1" smtClean="0">
                <a:latin typeface="Calibri" charset="0"/>
              </a:rPr>
              <a:t>olsem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klaod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nasara</a:t>
            </a:r>
            <a:r>
              <a:rPr lang="en-US" baseline="0" dirty="0" smtClean="0">
                <a:latin typeface="Calibri" charset="0"/>
              </a:rPr>
              <a:t> o </a:t>
            </a:r>
            <a:r>
              <a:rPr lang="en-US" baseline="0" dirty="0" err="1" smtClean="0">
                <a:latin typeface="Calibri" charset="0"/>
              </a:rPr>
              <a:t>wanem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yumi</a:t>
            </a:r>
            <a:r>
              <a:rPr lang="en-US" baseline="0" dirty="0" smtClean="0">
                <a:latin typeface="Calibri" charset="0"/>
              </a:rPr>
              <a:t> save long hem </a:t>
            </a:r>
            <a:r>
              <a:rPr lang="en-US" baseline="0" dirty="0" err="1" smtClean="0">
                <a:latin typeface="Calibri" charset="0"/>
              </a:rPr>
              <a:t>olsem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South Pacific Convergence Zone </a:t>
            </a:r>
            <a:r>
              <a:rPr lang="en-US" dirty="0" err="1" smtClean="0">
                <a:latin typeface="Calibri" charset="0"/>
              </a:rPr>
              <a:t>mo</a:t>
            </a:r>
            <a:r>
              <a:rPr lang="en-US" dirty="0" smtClean="0">
                <a:latin typeface="Calibri" charset="0"/>
              </a:rPr>
              <a:t> West Pacific Monsoon</a:t>
            </a:r>
            <a:r>
              <a:rPr lang="en-US" baseline="0" dirty="0" smtClean="0">
                <a:latin typeface="Calibri" charset="0"/>
              </a:rPr>
              <a:t>.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main </a:t>
            </a:r>
            <a:r>
              <a:rPr lang="en-US" baseline="0" dirty="0" err="1" smtClean="0">
                <a:latin typeface="Calibri" charset="0"/>
              </a:rPr>
              <a:t>driva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variability long </a:t>
            </a:r>
            <a:r>
              <a:rPr lang="en-US" baseline="0" dirty="0" err="1" smtClean="0">
                <a:latin typeface="Calibri" charset="0"/>
              </a:rPr>
              <a:t>Pasifik</a:t>
            </a:r>
            <a:r>
              <a:rPr lang="en-US" baseline="0" dirty="0" smtClean="0">
                <a:latin typeface="Calibri" charset="0"/>
              </a:rPr>
              <a:t> region hemi </a:t>
            </a:r>
            <a:r>
              <a:rPr lang="en-US" dirty="0" smtClean="0">
                <a:latin typeface="Calibri" charset="0"/>
              </a:rPr>
              <a:t>El Niño Southern</a:t>
            </a:r>
            <a:r>
              <a:rPr lang="en-US" baseline="0" dirty="0" smtClean="0">
                <a:latin typeface="Calibri" charset="0"/>
              </a:rPr>
              <a:t> Oscillation (ENSO) o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swing </a:t>
            </a:r>
            <a:r>
              <a:rPr lang="en-US" baseline="0" dirty="0" err="1" smtClean="0">
                <a:latin typeface="Calibri" charset="0"/>
              </a:rPr>
              <a:t>bitwin</a:t>
            </a:r>
            <a:r>
              <a:rPr lang="en-US" baseline="0" dirty="0" smtClean="0">
                <a:latin typeface="Calibri" charset="0"/>
              </a:rPr>
              <a:t> El Niño, La Niña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neutral </a:t>
            </a:r>
            <a:r>
              <a:rPr lang="en-US" baseline="0" dirty="0" err="1" smtClean="0">
                <a:latin typeface="Calibri" charset="0"/>
              </a:rPr>
              <a:t>kondisen</a:t>
            </a:r>
            <a:r>
              <a:rPr lang="en-US" baseline="0" dirty="0" smtClean="0">
                <a:latin typeface="Calibri" charset="0"/>
              </a:rPr>
              <a:t>.</a:t>
            </a:r>
            <a:r>
              <a:rPr lang="en-US" dirty="0" smtClean="0">
                <a:latin typeface="Calibri" charset="0"/>
              </a:rPr>
              <a:t> 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Klaemet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jens</a:t>
            </a:r>
            <a:r>
              <a:rPr lang="en-US" dirty="0" smtClean="0">
                <a:latin typeface="Calibri" charset="0"/>
              </a:rPr>
              <a:t> hemi wan long term </a:t>
            </a:r>
            <a:r>
              <a:rPr lang="en-US" dirty="0" err="1" smtClean="0">
                <a:latin typeface="Calibri" charset="0"/>
              </a:rPr>
              <a:t>jenis</a:t>
            </a:r>
            <a:r>
              <a:rPr lang="en-US" dirty="0" smtClean="0">
                <a:latin typeface="Calibri" charset="0"/>
              </a:rPr>
              <a:t> long </a:t>
            </a:r>
            <a:r>
              <a:rPr lang="en-US" dirty="0" err="1" smtClean="0">
                <a:latin typeface="Calibri" charset="0"/>
              </a:rPr>
              <a:t>klaemet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kondisen</a:t>
            </a:r>
            <a:r>
              <a:rPr lang="en-US" dirty="0" smtClean="0">
                <a:latin typeface="Calibri" charset="0"/>
              </a:rPr>
              <a:t> (</a:t>
            </a:r>
            <a:r>
              <a:rPr lang="en-US" dirty="0" err="1" smtClean="0">
                <a:latin typeface="Calibri" charset="0"/>
              </a:rPr>
              <a:t>olsem</a:t>
            </a:r>
            <a:r>
              <a:rPr lang="en-US" dirty="0" smtClean="0">
                <a:latin typeface="Calibri" charset="0"/>
              </a:rPr>
              <a:t> global </a:t>
            </a:r>
            <a:r>
              <a:rPr lang="en-US" dirty="0" err="1" smtClean="0">
                <a:latin typeface="Calibri" charset="0"/>
              </a:rPr>
              <a:t>woming</a:t>
            </a:r>
            <a:r>
              <a:rPr lang="en-US" dirty="0" smtClean="0">
                <a:latin typeface="Calibri" charset="0"/>
              </a:rPr>
              <a:t>) </a:t>
            </a:r>
            <a:r>
              <a:rPr lang="en-US" dirty="0" err="1" smtClean="0">
                <a:latin typeface="Calibri" charset="0"/>
              </a:rPr>
              <a:t>mo</a:t>
            </a:r>
            <a:r>
              <a:rPr lang="en-US" dirty="0" smtClean="0">
                <a:latin typeface="Calibri" charset="0"/>
              </a:rPr>
              <a:t> i save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mekem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jenis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averej</a:t>
            </a:r>
            <a:r>
              <a:rPr lang="en-US" baseline="0" dirty="0" smtClean="0">
                <a:latin typeface="Calibri" charset="0"/>
              </a:rPr>
              <a:t>, extreme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variability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tempereja</a:t>
            </a:r>
            <a:r>
              <a:rPr lang="en-US" baseline="0" dirty="0" smtClean="0">
                <a:latin typeface="Calibri" charset="0"/>
              </a:rPr>
              <a:t>, </a:t>
            </a:r>
            <a:r>
              <a:rPr lang="en-US" baseline="0" dirty="0" err="1" smtClean="0">
                <a:latin typeface="Calibri" charset="0"/>
              </a:rPr>
              <a:t>renfol</a:t>
            </a:r>
            <a:r>
              <a:rPr lang="en-US" baseline="0" dirty="0" smtClean="0">
                <a:latin typeface="Calibri" charset="0"/>
              </a:rPr>
              <a:t>, level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solwota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wetem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nara</a:t>
            </a:r>
            <a:r>
              <a:rPr lang="en-US" baseline="0" dirty="0" smtClean="0">
                <a:latin typeface="Calibri" charset="0"/>
              </a:rPr>
              <a:t> variable.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variability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jens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hapen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wanwan</a:t>
            </a:r>
            <a:r>
              <a:rPr lang="en-US" baseline="0" dirty="0" smtClean="0">
                <a:latin typeface="Calibri" charset="0"/>
              </a:rPr>
              <a:t> be </a:t>
            </a:r>
            <a:r>
              <a:rPr lang="en-US" baseline="0" dirty="0" err="1" smtClean="0">
                <a:latin typeface="Calibri" charset="0"/>
              </a:rPr>
              <a:t>oli</a:t>
            </a:r>
            <a:r>
              <a:rPr lang="en-US" baseline="0" dirty="0" smtClean="0">
                <a:latin typeface="Calibri" charset="0"/>
              </a:rPr>
              <a:t> save </a:t>
            </a:r>
            <a:r>
              <a:rPr lang="en-US" baseline="0" dirty="0" err="1" smtClean="0">
                <a:latin typeface="Calibri" charset="0"/>
              </a:rPr>
              <a:t>hapen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tu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semtaem</a:t>
            </a:r>
            <a:r>
              <a:rPr lang="en-US" baseline="0" dirty="0" smtClean="0">
                <a:latin typeface="Calibri" charset="0"/>
              </a:rPr>
              <a:t> – so </a:t>
            </a:r>
            <a:r>
              <a:rPr lang="en-US" baseline="0" dirty="0" err="1" smtClean="0">
                <a:latin typeface="Calibri" charset="0"/>
              </a:rPr>
              <a:t>taem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stap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wom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bae</a:t>
            </a:r>
            <a:r>
              <a:rPr lang="en-US" baseline="0" dirty="0" smtClean="0">
                <a:latin typeface="Calibri" charset="0"/>
              </a:rPr>
              <a:t> i still gat variability long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wetem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dei</a:t>
            </a:r>
            <a:r>
              <a:rPr lang="en-US" baseline="0" dirty="0" smtClean="0">
                <a:latin typeface="Calibri" charset="0"/>
              </a:rPr>
              <a:t> we i </a:t>
            </a:r>
            <a:r>
              <a:rPr lang="en-US" baseline="0" dirty="0" err="1" smtClean="0">
                <a:latin typeface="Calibri" charset="0"/>
              </a:rPr>
              <a:t>kolkol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wom</a:t>
            </a:r>
            <a:r>
              <a:rPr lang="en-US" baseline="0" dirty="0" smtClean="0">
                <a:latin typeface="Calibri" charset="0"/>
              </a:rPr>
              <a:t> – hemi </a:t>
            </a:r>
            <a:r>
              <a:rPr lang="en-US" baseline="0" dirty="0" err="1" smtClean="0">
                <a:latin typeface="Calibri" charset="0"/>
              </a:rPr>
              <a:t>averej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we i </a:t>
            </a:r>
            <a:r>
              <a:rPr lang="en-US" baseline="0" dirty="0" err="1" smtClean="0">
                <a:latin typeface="Calibri" charset="0"/>
              </a:rPr>
              <a:t>stap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kam</a:t>
            </a:r>
            <a:r>
              <a:rPr lang="en-US" baseline="0" dirty="0" smtClean="0">
                <a:latin typeface="Calibri" charset="0"/>
              </a:rPr>
              <a:t> moa </a:t>
            </a:r>
            <a:r>
              <a:rPr lang="en-US" baseline="0" dirty="0" err="1" smtClean="0">
                <a:latin typeface="Calibri" charset="0"/>
              </a:rPr>
              <a:t>wom</a:t>
            </a:r>
            <a:r>
              <a:rPr lang="en-US" baseline="0" dirty="0" smtClean="0">
                <a:latin typeface="Calibri" charset="0"/>
              </a:rPr>
              <a:t>.</a:t>
            </a: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baseline="0" dirty="0" smtClean="0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9866A5-0540-0544-9B8D-22DF3C86D887}" type="slidenum">
              <a:rPr lang="en-029"/>
              <a:pPr eaLnBrk="1" hangingPunct="1"/>
              <a:t>4</a:t>
            </a:fld>
            <a:endParaRPr lang="en-029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</a:pP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Wan </a:t>
            </a:r>
            <a:r>
              <a:rPr lang="en-AU" dirty="0" err="1" smtClean="0">
                <a:solidFill>
                  <a:srgbClr val="404040"/>
                </a:solidFill>
                <a:latin typeface="Calibri" charset="0"/>
              </a:rPr>
              <a:t>wei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dirty="0" err="1" smtClean="0">
                <a:solidFill>
                  <a:srgbClr val="404040"/>
                </a:solidFill>
                <a:latin typeface="Calibri" charset="0"/>
              </a:rPr>
              <a:t>yumi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 save long </a:t>
            </a:r>
            <a:r>
              <a:rPr lang="en-AU" dirty="0" err="1" smtClean="0">
                <a:solidFill>
                  <a:srgbClr val="404040"/>
                </a:solidFill>
                <a:latin typeface="Calibri" charset="0"/>
              </a:rPr>
              <a:t>difrens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bitwin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weta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wetem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variability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jens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hemi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tinkbaot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hao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wok long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difren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taem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scale.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Bigfala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arrow hemi refer long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difren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taem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–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dei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manis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yia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, ten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wan hundred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yia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.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Yumi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save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luk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long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ples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ia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se weta i refer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go long hour,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dei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bae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yumi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save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putum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tu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se long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manis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;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hemi refer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go long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manis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, o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kasem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ten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yia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jens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i refer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go long ten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one hundred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yia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.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exambol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weta hemi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ren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we i save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stap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wan o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tu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hour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tropikol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saeklon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we i save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stap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long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samfala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dei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.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variability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yumi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save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talem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olsem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paten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olsem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 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El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Ni</a:t>
            </a:r>
            <a:r>
              <a:rPr lang="en-US" dirty="0" err="1" smtClean="0">
                <a:solidFill>
                  <a:srgbClr val="404040"/>
                </a:solidFill>
                <a:latin typeface="Calibri" charset="0"/>
              </a:rPr>
              <a:t>ño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 La Niña </a:t>
            </a:r>
            <a:r>
              <a:rPr lang="en-AU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dirty="0" err="1" smtClean="0">
                <a:solidFill>
                  <a:srgbClr val="404040"/>
                </a:solidFill>
                <a:latin typeface="Calibri" charset="0"/>
              </a:rPr>
              <a:t>jens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i refer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go long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samting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we i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hapen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ova long wan hundred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yia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olsem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 global </a:t>
            </a:r>
            <a:r>
              <a:rPr lang="en-AU" baseline="0" dirty="0" err="1" smtClean="0">
                <a:solidFill>
                  <a:srgbClr val="404040"/>
                </a:solidFill>
                <a:latin typeface="Calibri" charset="0"/>
              </a:rPr>
              <a:t>woming</a:t>
            </a:r>
            <a:r>
              <a:rPr lang="en-AU" baseline="0" dirty="0" smtClean="0">
                <a:solidFill>
                  <a:srgbClr val="404040"/>
                </a:solidFill>
                <a:latin typeface="Calibri" charset="0"/>
              </a:rPr>
              <a:t>.</a:t>
            </a:r>
            <a:r>
              <a:rPr lang="en-AU" dirty="0" smtClean="0">
                <a:solidFill>
                  <a:srgbClr val="404040"/>
                </a:solidFill>
                <a:latin typeface="Calibri" charset="0"/>
              </a:rPr>
              <a:t> </a:t>
            </a:r>
            <a:endParaRPr lang="en-AU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50E0E7-6A63-224A-954C-B9CA2AD95B54}" type="slidenum">
              <a:rPr lang="en-029"/>
              <a:pPr eaLnBrk="1" hangingPunct="1"/>
              <a:t>5</a:t>
            </a:fld>
            <a:endParaRPr lang="en-029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fokast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avelebol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long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hour, </a:t>
            </a:r>
            <a:r>
              <a:rPr lang="en-US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wik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manis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kasem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ten </a:t>
            </a:r>
            <a:r>
              <a:rPr lang="en-US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yia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1200" dirty="0" smtClean="0">
              <a:solidFill>
                <a:srgbClr val="404040"/>
              </a:solidFill>
            </a:endParaRPr>
          </a:p>
          <a:p>
            <a:r>
              <a:rPr lang="en-US" sz="1200" dirty="0" smtClean="0">
                <a:solidFill>
                  <a:srgbClr val="404040"/>
                </a:solidFill>
              </a:rPr>
              <a:t>Wan </a:t>
            </a:r>
            <a:r>
              <a:rPr lang="en-US" sz="1200" dirty="0" err="1" smtClean="0">
                <a:solidFill>
                  <a:srgbClr val="404040"/>
                </a:solidFill>
              </a:rPr>
              <a:t>exambol</a:t>
            </a:r>
            <a:r>
              <a:rPr lang="en-US" sz="1200" dirty="0" smtClean="0">
                <a:solidFill>
                  <a:srgbClr val="404040"/>
                </a:solidFill>
              </a:rPr>
              <a:t>, Vanuatu Meteorology </a:t>
            </a:r>
            <a:r>
              <a:rPr lang="en-US" sz="1200" dirty="0" err="1" smtClean="0">
                <a:solidFill>
                  <a:srgbClr val="404040"/>
                </a:solidFill>
              </a:rPr>
              <a:t>mo</a:t>
            </a:r>
            <a:r>
              <a:rPr lang="en-US" sz="1200" dirty="0" smtClean="0">
                <a:solidFill>
                  <a:srgbClr val="404040"/>
                </a:solidFill>
              </a:rPr>
              <a:t> Geo-hazard Department </a:t>
            </a:r>
            <a:r>
              <a:rPr lang="en-US" sz="1200" dirty="0" err="1" smtClean="0">
                <a:solidFill>
                  <a:srgbClr val="404040"/>
                </a:solidFill>
              </a:rPr>
              <a:t>i</a:t>
            </a:r>
            <a:r>
              <a:rPr lang="en-US" sz="1200" dirty="0" smtClean="0">
                <a:solidFill>
                  <a:srgbClr val="404040"/>
                </a:solidFill>
              </a:rPr>
              <a:t> save </a:t>
            </a:r>
            <a:r>
              <a:rPr lang="en-US" sz="1200" dirty="0" err="1" smtClean="0">
                <a:solidFill>
                  <a:srgbClr val="404040"/>
                </a:solidFill>
              </a:rPr>
              <a:t>relisim</a:t>
            </a:r>
            <a:r>
              <a:rPr lang="en-US" sz="1200" dirty="0" smtClean="0">
                <a:solidFill>
                  <a:srgbClr val="404040"/>
                </a:solidFill>
              </a:rPr>
              <a:t> wan </a:t>
            </a:r>
            <a:r>
              <a:rPr lang="en-US" sz="1200" b="1" dirty="0" err="1" smtClean="0">
                <a:solidFill>
                  <a:srgbClr val="404040"/>
                </a:solidFill>
              </a:rPr>
              <a:t>rabis</a:t>
            </a:r>
            <a:r>
              <a:rPr lang="en-US" sz="1200" b="1" dirty="0" smtClean="0">
                <a:solidFill>
                  <a:srgbClr val="404040"/>
                </a:solidFill>
              </a:rPr>
              <a:t> </a:t>
            </a:r>
            <a:r>
              <a:rPr lang="en-US" sz="1200" b="1" dirty="0" err="1" smtClean="0">
                <a:solidFill>
                  <a:srgbClr val="404040"/>
                </a:solidFill>
              </a:rPr>
              <a:t>weta</a:t>
            </a:r>
            <a:r>
              <a:rPr lang="en-US" sz="1200" b="1" dirty="0" smtClean="0">
                <a:solidFill>
                  <a:srgbClr val="404040"/>
                </a:solidFill>
              </a:rPr>
              <a:t> </a:t>
            </a:r>
            <a:r>
              <a:rPr lang="en-US" sz="1200" b="1" dirty="0" err="1" smtClean="0">
                <a:solidFill>
                  <a:srgbClr val="404040"/>
                </a:solidFill>
              </a:rPr>
              <a:t>woning</a:t>
            </a:r>
            <a:r>
              <a:rPr lang="en-US" sz="1200" b="1" dirty="0" smtClean="0">
                <a:solidFill>
                  <a:srgbClr val="404040"/>
                </a:solidFill>
              </a:rPr>
              <a:t> </a:t>
            </a:r>
            <a:r>
              <a:rPr lang="en-US" sz="1200" dirty="0" smtClean="0">
                <a:solidFill>
                  <a:srgbClr val="404040"/>
                </a:solidFill>
              </a:rPr>
              <a:t>long </a:t>
            </a:r>
            <a:r>
              <a:rPr lang="en-US" sz="1200" dirty="0" err="1" smtClean="0">
                <a:solidFill>
                  <a:srgbClr val="404040"/>
                </a:solidFill>
              </a:rPr>
              <a:t>nekis</a:t>
            </a:r>
            <a:r>
              <a:rPr lang="en-US" sz="1200" dirty="0" smtClean="0">
                <a:solidFill>
                  <a:srgbClr val="404040"/>
                </a:solidFill>
              </a:rPr>
              <a:t> 24 hours, </a:t>
            </a:r>
            <a:r>
              <a:rPr lang="en-US" sz="1200" dirty="0" err="1" smtClean="0">
                <a:solidFill>
                  <a:srgbClr val="404040"/>
                </a:solidFill>
              </a:rPr>
              <a:t>fokastem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ol</a:t>
            </a:r>
            <a:r>
              <a:rPr lang="en-US" sz="1200" dirty="0" smtClean="0">
                <a:solidFill>
                  <a:srgbClr val="404040"/>
                </a:solidFill>
              </a:rPr>
              <a:t> win </a:t>
            </a:r>
            <a:r>
              <a:rPr lang="en-US" sz="1200" dirty="0" err="1" smtClean="0">
                <a:solidFill>
                  <a:srgbClr val="404040"/>
                </a:solidFill>
              </a:rPr>
              <a:t>blong</a:t>
            </a:r>
            <a:r>
              <a:rPr lang="en-US" sz="1200" dirty="0" smtClean="0">
                <a:solidFill>
                  <a:srgbClr val="404040"/>
                </a:solidFill>
              </a:rPr>
              <a:t> 40 </a:t>
            </a:r>
            <a:r>
              <a:rPr lang="en-US" sz="1200" dirty="0" err="1" smtClean="0">
                <a:solidFill>
                  <a:srgbClr val="404040"/>
                </a:solidFill>
              </a:rPr>
              <a:t>kasem</a:t>
            </a:r>
            <a:r>
              <a:rPr lang="en-US" sz="1200" dirty="0" smtClean="0">
                <a:solidFill>
                  <a:srgbClr val="404040"/>
                </a:solidFill>
              </a:rPr>
              <a:t> 50km long wan hour </a:t>
            </a:r>
            <a:r>
              <a:rPr lang="en-US" sz="1200" dirty="0" err="1" smtClean="0">
                <a:solidFill>
                  <a:srgbClr val="404040"/>
                </a:solidFill>
              </a:rPr>
              <a:t>mo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ol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hevi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ren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wetem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janis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blong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wota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i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kam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antap</a:t>
            </a:r>
            <a:r>
              <a:rPr lang="en-US" sz="1200" dirty="0" smtClean="0">
                <a:solidFill>
                  <a:srgbClr val="404040"/>
                </a:solidFill>
              </a:rPr>
              <a:t> long </a:t>
            </a:r>
            <a:r>
              <a:rPr lang="en-US" sz="1200" dirty="0" err="1" smtClean="0">
                <a:solidFill>
                  <a:srgbClr val="404040"/>
                </a:solidFill>
              </a:rPr>
              <a:t>sam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eria</a:t>
            </a:r>
            <a:r>
              <a:rPr lang="en-US" sz="1200" dirty="0" smtClean="0">
                <a:solidFill>
                  <a:srgbClr val="404040"/>
                </a:solidFill>
              </a:rPr>
              <a:t>, o </a:t>
            </a:r>
            <a:r>
              <a:rPr lang="en-US" sz="1200" dirty="0" err="1" smtClean="0">
                <a:solidFill>
                  <a:srgbClr val="404040"/>
                </a:solidFill>
              </a:rPr>
              <a:t>oli</a:t>
            </a:r>
            <a:r>
              <a:rPr lang="en-US" sz="1200" dirty="0" smtClean="0">
                <a:solidFill>
                  <a:srgbClr val="404040"/>
                </a:solidFill>
              </a:rPr>
              <a:t> save  </a:t>
            </a:r>
            <a:r>
              <a:rPr lang="en-US" sz="1200" dirty="0" err="1" smtClean="0">
                <a:solidFill>
                  <a:srgbClr val="404040"/>
                </a:solidFill>
              </a:rPr>
              <a:t>putum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aot</a:t>
            </a:r>
            <a:r>
              <a:rPr lang="en-US" sz="1200" dirty="0" smtClean="0">
                <a:solidFill>
                  <a:srgbClr val="404040"/>
                </a:solidFill>
              </a:rPr>
              <a:t> wan </a:t>
            </a:r>
            <a:r>
              <a:rPr lang="en-US" sz="1200" b="1" dirty="0" err="1" smtClean="0">
                <a:solidFill>
                  <a:srgbClr val="404040"/>
                </a:solidFill>
              </a:rPr>
              <a:t>sisenal</a:t>
            </a:r>
            <a:r>
              <a:rPr lang="en-US" sz="1200" b="1" dirty="0" smtClean="0">
                <a:solidFill>
                  <a:srgbClr val="404040"/>
                </a:solidFill>
              </a:rPr>
              <a:t> </a:t>
            </a:r>
            <a:r>
              <a:rPr lang="en-US" sz="1200" b="1" dirty="0" err="1" smtClean="0">
                <a:solidFill>
                  <a:srgbClr val="404040"/>
                </a:solidFill>
              </a:rPr>
              <a:t>fokast</a:t>
            </a:r>
            <a:r>
              <a:rPr lang="en-US" sz="1200" dirty="0" smtClean="0">
                <a:solidFill>
                  <a:srgbClr val="404040"/>
                </a:solidFill>
              </a:rPr>
              <a:t>, we </a:t>
            </a:r>
            <a:r>
              <a:rPr lang="en-US" sz="1200" dirty="0" err="1" smtClean="0">
                <a:solidFill>
                  <a:srgbClr val="404040"/>
                </a:solidFill>
              </a:rPr>
              <a:t>i</a:t>
            </a:r>
            <a:r>
              <a:rPr lang="en-US" sz="1200" dirty="0" smtClean="0">
                <a:solidFill>
                  <a:srgbClr val="404040"/>
                </a:solidFill>
              </a:rPr>
              <a:t> save </a:t>
            </a:r>
            <a:r>
              <a:rPr lang="en-US" sz="1200" dirty="0" err="1" smtClean="0">
                <a:solidFill>
                  <a:srgbClr val="404040"/>
                </a:solidFill>
              </a:rPr>
              <a:t>prediktim</a:t>
            </a:r>
            <a:r>
              <a:rPr lang="en-US" sz="1200" dirty="0" smtClean="0">
                <a:solidFill>
                  <a:srgbClr val="404040"/>
                </a:solidFill>
              </a:rPr>
              <a:t> wan strong El Niño long </a:t>
            </a:r>
            <a:r>
              <a:rPr lang="en-US" sz="1200" dirty="0" err="1" smtClean="0">
                <a:solidFill>
                  <a:srgbClr val="404040"/>
                </a:solidFill>
              </a:rPr>
              <a:t>Pasifik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mo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fokastem</a:t>
            </a:r>
            <a:r>
              <a:rPr lang="en-US" sz="1200" dirty="0" smtClean="0">
                <a:solidFill>
                  <a:srgbClr val="404040"/>
                </a:solidFill>
              </a:rPr>
              <a:t>  </a:t>
            </a:r>
            <a:r>
              <a:rPr lang="en-US" sz="1200" dirty="0" err="1" smtClean="0">
                <a:solidFill>
                  <a:srgbClr val="404040"/>
                </a:solidFill>
              </a:rPr>
              <a:t>ren</a:t>
            </a:r>
            <a:r>
              <a:rPr lang="en-US" sz="1200" dirty="0" smtClean="0">
                <a:solidFill>
                  <a:srgbClr val="404040"/>
                </a:solidFill>
              </a:rPr>
              <a:t> we hemi below long </a:t>
            </a:r>
            <a:r>
              <a:rPr lang="en-US" sz="1200" dirty="0" err="1" smtClean="0">
                <a:solidFill>
                  <a:srgbClr val="404040"/>
                </a:solidFill>
              </a:rPr>
              <a:t>nomol</a:t>
            </a:r>
            <a:r>
              <a:rPr lang="en-US" sz="1200" dirty="0" smtClean="0">
                <a:solidFill>
                  <a:srgbClr val="404040"/>
                </a:solidFill>
              </a:rPr>
              <a:t> (</a:t>
            </a:r>
            <a:r>
              <a:rPr lang="en-US" sz="1200" dirty="0" err="1" smtClean="0">
                <a:solidFill>
                  <a:srgbClr val="404040"/>
                </a:solidFill>
              </a:rPr>
              <a:t>averej</a:t>
            </a:r>
            <a:r>
              <a:rPr lang="en-US" sz="1200" dirty="0" smtClean="0">
                <a:solidFill>
                  <a:srgbClr val="404040"/>
                </a:solidFill>
              </a:rPr>
              <a:t>) long Vanuatu long </a:t>
            </a:r>
            <a:r>
              <a:rPr lang="en-US" sz="1200" dirty="0" err="1" smtClean="0">
                <a:solidFill>
                  <a:srgbClr val="404040"/>
                </a:solidFill>
              </a:rPr>
              <a:t>nekis</a:t>
            </a:r>
            <a:r>
              <a:rPr lang="en-US" sz="1200" dirty="0" smtClean="0">
                <a:solidFill>
                  <a:srgbClr val="404040"/>
                </a:solidFill>
              </a:rPr>
              <a:t> tri </a:t>
            </a:r>
            <a:r>
              <a:rPr lang="en-US" sz="1200" dirty="0" err="1" smtClean="0">
                <a:solidFill>
                  <a:srgbClr val="404040"/>
                </a:solidFill>
              </a:rPr>
              <a:t>manis</a:t>
            </a:r>
            <a:r>
              <a:rPr lang="en-US" sz="1200" dirty="0" smtClean="0">
                <a:solidFill>
                  <a:srgbClr val="404040"/>
                </a:solidFill>
              </a:rPr>
              <a:t> we </a:t>
            </a:r>
            <a:r>
              <a:rPr lang="en-US" sz="1200" dirty="0" err="1" smtClean="0">
                <a:solidFill>
                  <a:srgbClr val="404040"/>
                </a:solidFill>
              </a:rPr>
              <a:t>i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</a:rPr>
              <a:t>stap</a:t>
            </a:r>
            <a:r>
              <a:rPr lang="en-US" sz="1200" dirty="0" smtClean="0">
                <a:solidFill>
                  <a:srgbClr val="404040"/>
                </a:solidFill>
              </a:rPr>
              <a:t>.</a:t>
            </a:r>
            <a:endParaRPr lang="en-AU" sz="1200" dirty="0" smtClean="0">
              <a:solidFill>
                <a:srgbClr val="40404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888" eaLnBrk="0" hangingPunct="0"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77888" eaLnBrk="0" hangingPunct="0"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77888" eaLnBrk="0" hangingPunct="0"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77888" eaLnBrk="0" hangingPunct="0"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77888" eaLnBrk="0" hangingPunct="0"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E1C2CB4-014E-6C45-AF91-9E1CE678F65E}" type="slidenum">
              <a:rPr lang="en-GB" sz="1100" b="1">
                <a:solidFill>
                  <a:srgbClr val="000000"/>
                </a:solidFill>
              </a:rPr>
              <a:pPr eaLnBrk="1" hangingPunct="1"/>
              <a:t>7</a:t>
            </a:fld>
            <a:endParaRPr lang="en-GB" sz="1100" b="1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73563"/>
            <a:ext cx="5027613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Klaemet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infomesen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hemi wan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impoten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nogud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infomesen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fokast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difren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scale.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Longfala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fokast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bifo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happen i save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gat wan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inkris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risk, be long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semtaem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redusum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Sotfala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fokast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 wan sot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bifo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save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infomesen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 event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olsem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rabis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save happen be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redusum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difren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aksen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difren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scale.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Yumi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save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usum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klaemet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weta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infomesen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helpem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yumi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luk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save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prepea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risk we 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stap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jenis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nogud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weta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disasta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early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aksen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smart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aksen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klaemet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informesen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bifo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disasta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nogud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Early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early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aksen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naoia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Hemi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impoten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andastandem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klaemet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save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fiuja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D0DA-5276-EB44-B0E2-298E12AA0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i gat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impak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laef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man Vanuatu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yumi</a:t>
            </a:r>
            <a:r>
              <a:rPr lang="en-US" baseline="0" dirty="0" smtClean="0">
                <a:latin typeface="Calibri" charset="0"/>
              </a:rPr>
              <a:t> i </a:t>
            </a:r>
            <a:r>
              <a:rPr lang="en-US" baseline="0" dirty="0" err="1" smtClean="0">
                <a:latin typeface="Calibri" charset="0"/>
              </a:rPr>
              <a:t>stap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jenis</a:t>
            </a:r>
            <a:r>
              <a:rPr lang="en-US" baseline="0" dirty="0" smtClean="0">
                <a:latin typeface="Calibri" charset="0"/>
              </a:rPr>
              <a:t>.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man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stadi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weta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(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scientis</a:t>
            </a:r>
            <a:r>
              <a:rPr lang="en-US" baseline="0" dirty="0" smtClean="0">
                <a:latin typeface="Calibri" charset="0"/>
              </a:rPr>
              <a:t>) long </a:t>
            </a:r>
            <a:r>
              <a:rPr lang="en-US" baseline="0" dirty="0" err="1" smtClean="0">
                <a:latin typeface="Calibri" charset="0"/>
              </a:rPr>
              <a:t>ofis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meteo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nara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kauntri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luk</a:t>
            </a:r>
            <a:r>
              <a:rPr lang="en-US" baseline="0" dirty="0" smtClean="0">
                <a:latin typeface="Calibri" charset="0"/>
              </a:rPr>
              <a:t> finis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jenis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Vanuatu.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tempereja</a:t>
            </a:r>
            <a:r>
              <a:rPr lang="en-US" baseline="0" dirty="0" smtClean="0">
                <a:latin typeface="Calibri" charset="0"/>
              </a:rPr>
              <a:t> i </a:t>
            </a:r>
            <a:r>
              <a:rPr lang="en-US" baseline="0" dirty="0" err="1" smtClean="0">
                <a:latin typeface="Calibri" charset="0"/>
              </a:rPr>
              <a:t>stap</a:t>
            </a:r>
            <a:r>
              <a:rPr lang="en-US" baseline="0" dirty="0" smtClean="0">
                <a:latin typeface="Calibri" charset="0"/>
              </a:rPr>
              <a:t> go </a:t>
            </a:r>
            <a:r>
              <a:rPr lang="en-US" baseline="0" dirty="0" err="1" smtClean="0">
                <a:latin typeface="Calibri" charset="0"/>
              </a:rPr>
              <a:t>antap</a:t>
            </a:r>
            <a:r>
              <a:rPr lang="en-US" baseline="0" dirty="0" smtClean="0">
                <a:latin typeface="Calibri" charset="0"/>
              </a:rPr>
              <a:t> long Vila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Aneityum since long 1950.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inkris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semak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wetem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woming</a:t>
            </a:r>
            <a:r>
              <a:rPr lang="en-US" baseline="0" dirty="0" smtClean="0">
                <a:latin typeface="Calibri" charset="0"/>
              </a:rPr>
              <a:t> we i </a:t>
            </a:r>
            <a:r>
              <a:rPr lang="en-US" baseline="0" dirty="0" err="1" smtClean="0">
                <a:latin typeface="Calibri" charset="0"/>
              </a:rPr>
              <a:t>stap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hapen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raon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wol</a:t>
            </a:r>
            <a:r>
              <a:rPr lang="en-US" baseline="0" dirty="0" smtClean="0">
                <a:latin typeface="Calibri" charset="0"/>
              </a:rPr>
              <a:t>. </a:t>
            </a:r>
            <a:r>
              <a:rPr lang="en-US" baseline="0" dirty="0" err="1" smtClean="0">
                <a:latin typeface="Calibri" charset="0"/>
              </a:rPr>
              <a:t>Klaemet</a:t>
            </a:r>
            <a:r>
              <a:rPr lang="en-US" baseline="0" dirty="0" smtClean="0">
                <a:latin typeface="Calibri" charset="0"/>
              </a:rPr>
              <a:t> we i </a:t>
            </a:r>
            <a:r>
              <a:rPr lang="en-US" baseline="0" dirty="0" err="1" smtClean="0">
                <a:latin typeface="Calibri" charset="0"/>
              </a:rPr>
              <a:t>stap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jenis</a:t>
            </a:r>
            <a:r>
              <a:rPr lang="en-US" baseline="0" dirty="0" smtClean="0">
                <a:latin typeface="Calibri" charset="0"/>
              </a:rPr>
              <a:t> i </a:t>
            </a:r>
            <a:r>
              <a:rPr lang="en-US" baseline="0" dirty="0" err="1" smtClean="0">
                <a:latin typeface="Calibri" charset="0"/>
              </a:rPr>
              <a:t>impaktem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wota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Vanuatu </a:t>
            </a:r>
            <a:r>
              <a:rPr lang="en-US" baseline="0" dirty="0" err="1" smtClean="0">
                <a:latin typeface="Calibri" charset="0"/>
              </a:rPr>
              <a:t>tu.</a:t>
            </a:r>
            <a:r>
              <a:rPr lang="en-US" baseline="0" dirty="0" smtClean="0">
                <a:latin typeface="Calibri" charset="0"/>
              </a:rPr>
              <a:t> Level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solwota</a:t>
            </a:r>
            <a:r>
              <a:rPr lang="en-US" baseline="0" dirty="0" smtClean="0">
                <a:latin typeface="Calibri" charset="0"/>
              </a:rPr>
              <a:t> i go </a:t>
            </a:r>
            <a:r>
              <a:rPr lang="en-US" baseline="0" dirty="0" err="1" smtClean="0">
                <a:latin typeface="Calibri" charset="0"/>
              </a:rPr>
              <a:t>antap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kasem</a:t>
            </a:r>
            <a:r>
              <a:rPr lang="en-US" baseline="0" dirty="0" smtClean="0">
                <a:latin typeface="Calibri" charset="0"/>
              </a:rPr>
              <a:t> 6mm long wan </a:t>
            </a:r>
            <a:r>
              <a:rPr lang="en-US" baseline="0" dirty="0" err="1" smtClean="0">
                <a:latin typeface="Calibri" charset="0"/>
              </a:rPr>
              <a:t>yia</a:t>
            </a:r>
            <a:r>
              <a:rPr lang="en-US" baseline="0" dirty="0" smtClean="0">
                <a:latin typeface="Calibri" charset="0"/>
              </a:rPr>
              <a:t> stat long 1993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asid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solwota</a:t>
            </a:r>
            <a:r>
              <a:rPr lang="en-US" baseline="0" dirty="0" smtClean="0">
                <a:latin typeface="Calibri" charset="0"/>
              </a:rPr>
              <a:t> i </a:t>
            </a:r>
            <a:r>
              <a:rPr lang="en-US" baseline="0" dirty="0" err="1" smtClean="0">
                <a:latin typeface="Calibri" charset="0"/>
              </a:rPr>
              <a:t>stap</a:t>
            </a:r>
            <a:r>
              <a:rPr lang="en-US" baseline="0" dirty="0" smtClean="0">
                <a:latin typeface="Calibri" charset="0"/>
              </a:rPr>
              <a:t> go </a:t>
            </a:r>
            <a:r>
              <a:rPr lang="en-US" baseline="0" dirty="0" err="1" smtClean="0">
                <a:latin typeface="Calibri" charset="0"/>
              </a:rPr>
              <a:t>antap</a:t>
            </a:r>
            <a:r>
              <a:rPr lang="en-US" baseline="0" dirty="0" smtClean="0">
                <a:latin typeface="Calibri" charset="0"/>
              </a:rPr>
              <a:t>. </a:t>
            </a:r>
            <a:r>
              <a:rPr lang="en-US" baseline="0" dirty="0" err="1" smtClean="0">
                <a:latin typeface="Calibri" charset="0"/>
              </a:rPr>
              <a:t>Asid</a:t>
            </a:r>
            <a:r>
              <a:rPr lang="en-US" baseline="0" dirty="0" smtClean="0">
                <a:latin typeface="Calibri" charset="0"/>
              </a:rPr>
              <a:t> long </a:t>
            </a:r>
            <a:r>
              <a:rPr lang="en-US" baseline="0" dirty="0" err="1" smtClean="0">
                <a:latin typeface="Calibri" charset="0"/>
              </a:rPr>
              <a:t>solwota</a:t>
            </a:r>
            <a:r>
              <a:rPr lang="en-US" baseline="0" dirty="0" smtClean="0">
                <a:latin typeface="Calibri" charset="0"/>
              </a:rPr>
              <a:t> i </a:t>
            </a:r>
            <a:r>
              <a:rPr lang="en-US" baseline="0" dirty="0" err="1" smtClean="0">
                <a:latin typeface="Calibri" charset="0"/>
              </a:rPr>
              <a:t>hapen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taem</a:t>
            </a:r>
            <a:r>
              <a:rPr lang="en-US" baseline="0" dirty="0" smtClean="0">
                <a:latin typeface="Calibri" charset="0"/>
              </a:rPr>
              <a:t> i </a:t>
            </a:r>
            <a:r>
              <a:rPr lang="en-US" baseline="0" dirty="0" err="1" smtClean="0">
                <a:latin typeface="Calibri" charset="0"/>
              </a:rPr>
              <a:t>karem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carbon dioxide. </a:t>
            </a:r>
            <a:r>
              <a:rPr lang="en-US" baseline="0" dirty="0" err="1" smtClean="0">
                <a:latin typeface="Calibri" charset="0"/>
              </a:rPr>
              <a:t>Taem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solwota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yumi</a:t>
            </a:r>
            <a:r>
              <a:rPr lang="en-US" baseline="0" dirty="0" smtClean="0">
                <a:latin typeface="Calibri" charset="0"/>
              </a:rPr>
              <a:t> i </a:t>
            </a:r>
            <a:r>
              <a:rPr lang="en-US" baseline="0" dirty="0" err="1" smtClean="0">
                <a:latin typeface="Calibri" charset="0"/>
              </a:rPr>
              <a:t>kam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asid</a:t>
            </a:r>
            <a:r>
              <a:rPr lang="en-US" baseline="0" dirty="0" smtClean="0">
                <a:latin typeface="Calibri" charset="0"/>
              </a:rPr>
              <a:t>, </a:t>
            </a:r>
            <a:r>
              <a:rPr lang="en-US" baseline="0" dirty="0" err="1" smtClean="0">
                <a:latin typeface="Calibri" charset="0"/>
              </a:rPr>
              <a:t>bae</a:t>
            </a:r>
            <a:r>
              <a:rPr lang="en-US" baseline="0" dirty="0" smtClean="0">
                <a:latin typeface="Calibri" charset="0"/>
              </a:rPr>
              <a:t> i </a:t>
            </a:r>
            <a:r>
              <a:rPr lang="en-US" baseline="0" dirty="0" err="1" smtClean="0">
                <a:latin typeface="Calibri" charset="0"/>
              </a:rPr>
              <a:t>spoilem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rif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blong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yumi</a:t>
            </a:r>
            <a:r>
              <a:rPr lang="en-US" baseline="0" dirty="0" smtClean="0">
                <a:latin typeface="Calibri" charset="0"/>
              </a:rPr>
              <a:t>.  </a:t>
            </a:r>
            <a:endParaRPr lang="en-US" dirty="0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3E8242-D40C-3245-A0F1-2390020A5413}" type="slidenum">
              <a:rPr lang="en-029" sz="1200">
                <a:cs typeface="MS PGothic" charset="0"/>
              </a:rPr>
              <a:pPr eaLnBrk="1" hangingPunct="1"/>
              <a:t>9</a:t>
            </a:fld>
            <a:endParaRPr lang="en-029" sz="1200"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0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302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75456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302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32306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302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55704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302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48629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2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7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1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EE1C-47F3-2148-AC6A-0B4C05F0F25D}" type="datetimeFigureOut">
              <a:rPr lang="en-US" smtClean="0"/>
              <a:t>22/06/13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EB21-6585-184F-B3D1-A69817F8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n title bisla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5952" cy="71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929" y="2205963"/>
            <a:ext cx="7950869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tempereja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bae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oli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kontinu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>
                <a:solidFill>
                  <a:srgbClr val="404040"/>
                </a:solidFill>
                <a:latin typeface="Calibri" charset="0"/>
              </a:rPr>
              <a:t>g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o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antap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</a:p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Moa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dei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we i hot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tumas</a:t>
            </a:r>
            <a:endParaRPr lang="en-AU" sz="2200" dirty="0" smtClean="0">
              <a:solidFill>
                <a:srgbClr val="404040"/>
              </a:solidFill>
              <a:latin typeface="Calibri" charset="0"/>
            </a:endParaRPr>
          </a:p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Renfol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paten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jenis</a:t>
            </a:r>
            <a:endParaRPr lang="en-AU" sz="2200" dirty="0" smtClean="0">
              <a:solidFill>
                <a:srgbClr val="404040"/>
              </a:solidFill>
              <a:latin typeface="Calibri" charset="0"/>
            </a:endParaRPr>
          </a:p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Moa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dei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extreme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renfol</a:t>
            </a:r>
            <a:endParaRPr lang="en-AU" sz="2200" dirty="0" smtClean="0">
              <a:solidFill>
                <a:srgbClr val="404040"/>
              </a:solidFill>
              <a:latin typeface="Calibri" charset="0"/>
            </a:endParaRPr>
          </a:p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Bae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no gat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tumas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saeklon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be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bae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oli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moa strong </a:t>
            </a:r>
          </a:p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Level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solwota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bae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hemi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kontinu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kam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antap</a:t>
            </a:r>
            <a:endParaRPr lang="en-AU" sz="2200" dirty="0" smtClean="0">
              <a:solidFill>
                <a:srgbClr val="404040"/>
              </a:solidFill>
              <a:latin typeface="Calibri" charset="0"/>
            </a:endParaRPr>
          </a:p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Asid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long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solwota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bae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kontinu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kam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antap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spoilem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laef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rif</a:t>
            </a:r>
            <a:r>
              <a:rPr lang="en-AU" sz="22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wetem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samting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we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200" dirty="0" err="1" smtClean="0">
                <a:solidFill>
                  <a:srgbClr val="404040"/>
                </a:solidFill>
                <a:latin typeface="Calibri" charset="0"/>
              </a:rPr>
              <a:t>stap</a:t>
            </a:r>
            <a:r>
              <a:rPr lang="en-AU" sz="2200" dirty="0" smtClean="0">
                <a:solidFill>
                  <a:srgbClr val="404040"/>
                </a:solidFill>
                <a:latin typeface="Calibri" charset="0"/>
              </a:rPr>
              <a:t> long hem</a:t>
            </a:r>
            <a:endParaRPr lang="en-AU" sz="22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4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8461" y="2430106"/>
            <a:ext cx="8229600" cy="44219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dirty="0" err="1" smtClean="0">
                <a:solidFill>
                  <a:srgbClr val="404040"/>
                </a:solidFill>
              </a:rPr>
              <a:t>Blong</a:t>
            </a:r>
            <a:r>
              <a:rPr lang="en-US" sz="3000" dirty="0" smtClean="0">
                <a:solidFill>
                  <a:srgbClr val="404040"/>
                </a:solidFill>
              </a:rPr>
              <a:t> moa </a:t>
            </a:r>
            <a:r>
              <a:rPr lang="en-US" sz="3000" dirty="0" err="1" smtClean="0">
                <a:solidFill>
                  <a:srgbClr val="404040"/>
                </a:solidFill>
              </a:rPr>
              <a:t>infomesen</a:t>
            </a:r>
            <a:r>
              <a:rPr lang="en-US" sz="3000" dirty="0" smtClean="0">
                <a:solidFill>
                  <a:srgbClr val="404040"/>
                </a:solidFill>
              </a:rPr>
              <a:t> long </a:t>
            </a:r>
            <a:r>
              <a:rPr lang="en-US" sz="3000" dirty="0" err="1" smtClean="0">
                <a:solidFill>
                  <a:srgbClr val="404040"/>
                </a:solidFill>
              </a:rPr>
              <a:t>ol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  <a:r>
              <a:rPr lang="en-US" sz="3000" dirty="0" err="1" smtClean="0">
                <a:solidFill>
                  <a:srgbClr val="404040"/>
                </a:solidFill>
              </a:rPr>
              <a:t>jenis</a:t>
            </a:r>
            <a:r>
              <a:rPr lang="en-US" sz="3000" dirty="0" smtClean="0">
                <a:solidFill>
                  <a:srgbClr val="404040"/>
                </a:solidFill>
              </a:rPr>
              <a:t> long </a:t>
            </a:r>
            <a:r>
              <a:rPr lang="en-US" sz="3000" dirty="0" err="1" smtClean="0">
                <a:solidFill>
                  <a:srgbClr val="404040"/>
                </a:solidFill>
              </a:rPr>
              <a:t>klaemet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  <a:r>
              <a:rPr lang="en-US" sz="3000" dirty="0" err="1" smtClean="0">
                <a:solidFill>
                  <a:srgbClr val="404040"/>
                </a:solidFill>
              </a:rPr>
              <a:t>blong</a:t>
            </a:r>
            <a:r>
              <a:rPr lang="en-US" sz="3000" dirty="0" smtClean="0">
                <a:solidFill>
                  <a:srgbClr val="404040"/>
                </a:solidFill>
              </a:rPr>
              <a:t> Vanuatu long </a:t>
            </a:r>
            <a:r>
              <a:rPr lang="en-US" sz="3000" dirty="0" err="1" smtClean="0">
                <a:solidFill>
                  <a:srgbClr val="404040"/>
                </a:solidFill>
              </a:rPr>
              <a:t>naoia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  <a:r>
              <a:rPr lang="en-US" sz="3000" dirty="0" err="1" smtClean="0">
                <a:solidFill>
                  <a:srgbClr val="404040"/>
                </a:solidFill>
              </a:rPr>
              <a:t>wetem</a:t>
            </a:r>
            <a:r>
              <a:rPr lang="en-US" sz="3000" dirty="0" smtClean="0">
                <a:solidFill>
                  <a:srgbClr val="404040"/>
                </a:solidFill>
              </a:rPr>
              <a:t> long </a:t>
            </a:r>
            <a:r>
              <a:rPr lang="en-US" sz="3000" dirty="0" err="1" smtClean="0">
                <a:solidFill>
                  <a:srgbClr val="404040"/>
                </a:solidFill>
              </a:rPr>
              <a:t>fiuja</a:t>
            </a:r>
            <a:r>
              <a:rPr lang="en-US" sz="3000" dirty="0" smtClean="0">
                <a:solidFill>
                  <a:srgbClr val="404040"/>
                </a:solidFill>
              </a:rPr>
              <a:t>, </a:t>
            </a:r>
            <a:r>
              <a:rPr lang="en-US" sz="3000" dirty="0" err="1" smtClean="0">
                <a:solidFill>
                  <a:srgbClr val="404040"/>
                </a:solidFill>
              </a:rPr>
              <a:t>visitim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</a:rPr>
              <a:t>www.pacificclimatechangescience.org</a:t>
            </a:r>
            <a:r>
              <a:rPr lang="en-US" sz="3000" dirty="0" smtClean="0">
                <a:solidFill>
                  <a:srgbClr val="404040"/>
                </a:solidFill>
              </a:rPr>
              <a:t> o </a:t>
            </a:r>
            <a:r>
              <a:rPr lang="en-US" sz="3000" dirty="0" err="1" smtClean="0">
                <a:solidFill>
                  <a:srgbClr val="404040"/>
                </a:solidFill>
              </a:rPr>
              <a:t>contactem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  <a:r>
              <a:rPr lang="en-US" sz="3000" dirty="0" err="1" smtClean="0">
                <a:solidFill>
                  <a:srgbClr val="404040"/>
                </a:solidFill>
              </a:rPr>
              <a:t>Dipatment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  <a:r>
              <a:rPr lang="en-US" sz="3000" dirty="0" err="1" smtClean="0">
                <a:solidFill>
                  <a:srgbClr val="404040"/>
                </a:solidFill>
              </a:rPr>
              <a:t>blong</a:t>
            </a:r>
            <a:r>
              <a:rPr lang="en-US" sz="3000" dirty="0" smtClean="0">
                <a:solidFill>
                  <a:srgbClr val="404040"/>
                </a:solidFill>
              </a:rPr>
              <a:t> Vanuatu Meteorological and Geo-hazard (VMGD). </a:t>
            </a:r>
          </a:p>
          <a:p>
            <a:pPr algn="l">
              <a:defRPr/>
            </a:pPr>
            <a:endParaRPr lang="en-US" sz="3200" dirty="0"/>
          </a:p>
          <a:p>
            <a:pPr algn="l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263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nuatu logo chain minus N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8" y="3545936"/>
            <a:ext cx="8614862" cy="2152429"/>
          </a:xfrm>
          <a:prstGeom prst="rect">
            <a:avLst/>
          </a:prstGeom>
        </p:spPr>
      </p:pic>
      <p:pic>
        <p:nvPicPr>
          <p:cNvPr id="3" name="Picture 2" descr="NAB Endorsement Logo 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79" y="553260"/>
            <a:ext cx="1982023" cy="1605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649" y="2252201"/>
            <a:ext cx="8614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Klaod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Nasara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hemi wan wok we Red Cross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wetem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wan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projek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kavman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Australia ‘Pacific-Australia Climate Change Science and Adaptation Planning </a:t>
            </a:r>
            <a:r>
              <a:rPr lang="en-US" sz="1500" i="1" dirty="0" smtClean="0">
                <a:solidFill>
                  <a:schemeClr val="accent5">
                    <a:lumMod val="75000"/>
                  </a:schemeClr>
                </a:solidFill>
              </a:rPr>
              <a:t>(PACCSAP) Program’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tufala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Projek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oli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wetem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Dipatment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Meteo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Geo-hazard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Vanuatu (VMGD), Red Cross, Bureau of Meteorology long Australia, Commonwealth Scientific and Industrial Research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Organisation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(CSIRO) </a:t>
            </a:r>
            <a:r>
              <a:rPr lang="en-US" sz="1500" i="1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sz="1500" i="1" dirty="0">
                <a:solidFill>
                  <a:schemeClr val="accent5">
                    <a:lumMod val="75000"/>
                  </a:schemeClr>
                </a:solidFill>
              </a:rPr>
              <a:t> SPC-GIZ Climate Change Program.</a:t>
            </a:r>
            <a:endParaRPr lang="en-AU" sz="1500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AU" sz="15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1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 Nasara tank yu tu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54"/>
            <a:ext cx="9312820" cy="6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6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n early woning ti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35" y="-1"/>
            <a:ext cx="9301935" cy="7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06" y="2173268"/>
            <a:ext cx="850651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404040"/>
                </a:solidFill>
              </a:rPr>
              <a:t>Ol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r>
              <a:rPr lang="en-US" sz="2400" b="1" dirty="0" err="1">
                <a:solidFill>
                  <a:srgbClr val="404040"/>
                </a:solidFill>
              </a:rPr>
              <a:t>sisenal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r>
              <a:rPr lang="en-US" sz="2400" b="1" dirty="0" err="1">
                <a:solidFill>
                  <a:srgbClr val="404040"/>
                </a:solidFill>
              </a:rPr>
              <a:t>fokast</a:t>
            </a:r>
            <a:r>
              <a:rPr lang="en-US" sz="2400" b="1" dirty="0">
                <a:solidFill>
                  <a:srgbClr val="404040"/>
                </a:solidFill>
              </a:rPr>
              <a:t> scenario</a:t>
            </a:r>
            <a:endParaRPr lang="en-AU" sz="2400" dirty="0">
              <a:solidFill>
                <a:srgbClr val="404040"/>
              </a:solidFill>
            </a:endParaRPr>
          </a:p>
          <a:p>
            <a:endParaRPr lang="en-US" sz="1200" b="1" dirty="0" smtClean="0"/>
          </a:p>
          <a:p>
            <a:r>
              <a:rPr lang="en-US" sz="1500" b="1" dirty="0" smtClean="0">
                <a:solidFill>
                  <a:schemeClr val="accent5">
                    <a:lumMod val="75000"/>
                  </a:schemeClr>
                </a:solidFill>
              </a:rPr>
              <a:t>Scenario 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1: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Renfol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bitim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averej</a:t>
            </a:r>
            <a:endParaRPr lang="en-AU" sz="15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I gat wan La Niña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Pasifik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. VMGD o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ofis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Meteo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fokastem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renfol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bitim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averej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tri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manis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stap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kam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provins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yu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Bae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save gat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fulap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ren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wota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kam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antap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Scenario 2: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Renfol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lo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bitim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averej</a:t>
            </a:r>
            <a:endParaRPr lang="en-AU" sz="15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I gat wan El Niño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Pasifik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. VMGD o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ofis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Meteo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fokastem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renfol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bitim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averej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tri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manis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stap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kam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provins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yu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Olgeta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putum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aot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wan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woning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drae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taem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talem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fulap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aelan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Vanuatu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bae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oli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no save gat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enaf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wota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ples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bae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drae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tumas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nekis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6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manis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Olgeta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talem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man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tekem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sam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aksen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se </a:t>
            </a:r>
            <a:r>
              <a:rPr lang="en-US" sz="1500" dirty="0" err="1" smtClean="0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accent5">
                    <a:lumMod val="75000"/>
                  </a:schemeClr>
                </a:solidFill>
              </a:rPr>
              <a:t>nogud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accent5">
                    <a:lumMod val="75000"/>
                  </a:schemeClr>
                </a:solidFill>
              </a:rPr>
              <a:t>impak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drae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taem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no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tumas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AU" sz="1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AU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Scenario 3: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Saeklon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sisen</a:t>
            </a:r>
            <a:endParaRPr lang="en-AU" sz="15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Hemi stat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taem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ren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reni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sisen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) long Vanuatu. VMGD hemi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putum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aot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tropikol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saeklon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fokast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sisen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ia.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I gat 9 – 12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tropikol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saeklon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bae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hapen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yumi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Pasifik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Vanuatu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bae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save gat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klosap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bitim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nomal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tropikol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saeklon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aktiviti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Ofis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Meteo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stap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fokastem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2 – 4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saeklon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afektem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Vanuatu.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Ofis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askem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pipol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Vanuatu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yu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redi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oltaem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sisen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saeklon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accent5">
                    <a:lumMod val="75000"/>
                  </a:schemeClr>
                </a:solidFill>
              </a:rPr>
              <a:t>ia.</a:t>
            </a:r>
            <a:endParaRPr lang="en-AU" sz="1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72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522" y="2010519"/>
            <a:ext cx="84460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404040"/>
                </a:solidFill>
              </a:rPr>
              <a:t>Ol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r>
              <a:rPr lang="en-US" sz="2400" b="1" dirty="0" err="1">
                <a:solidFill>
                  <a:srgbClr val="404040"/>
                </a:solidFill>
              </a:rPr>
              <a:t>weta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r>
              <a:rPr lang="en-US" sz="2400" b="1" dirty="0" err="1">
                <a:solidFill>
                  <a:srgbClr val="404040"/>
                </a:solidFill>
              </a:rPr>
              <a:t>fokast</a:t>
            </a:r>
            <a:r>
              <a:rPr lang="en-US" sz="2400" b="1" dirty="0">
                <a:solidFill>
                  <a:srgbClr val="404040"/>
                </a:solidFill>
              </a:rPr>
              <a:t> scenario</a:t>
            </a:r>
            <a:endParaRPr lang="en-AU" sz="2400" dirty="0">
              <a:solidFill>
                <a:srgbClr val="404040"/>
              </a:solidFill>
            </a:endParaRPr>
          </a:p>
          <a:p>
            <a:endParaRPr lang="en-A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500" b="1" dirty="0">
                <a:solidFill>
                  <a:srgbClr val="31859C"/>
                </a:solidFill>
              </a:rPr>
              <a:t>Scenario 4: </a:t>
            </a:r>
            <a:r>
              <a:rPr lang="en-US" sz="1500" b="1" dirty="0" err="1">
                <a:solidFill>
                  <a:srgbClr val="31859C"/>
                </a:solidFill>
              </a:rPr>
              <a:t>Nogud</a:t>
            </a:r>
            <a:r>
              <a:rPr lang="en-US" sz="1500" b="1" dirty="0">
                <a:solidFill>
                  <a:srgbClr val="31859C"/>
                </a:solidFill>
              </a:rPr>
              <a:t> </a:t>
            </a:r>
            <a:r>
              <a:rPr lang="en-US" sz="1500" b="1" dirty="0" err="1">
                <a:solidFill>
                  <a:srgbClr val="31859C"/>
                </a:solidFill>
              </a:rPr>
              <a:t>weta</a:t>
            </a:r>
            <a:r>
              <a:rPr lang="en-US" sz="1500" b="1" dirty="0">
                <a:solidFill>
                  <a:srgbClr val="31859C"/>
                </a:solidFill>
              </a:rPr>
              <a:t> </a:t>
            </a:r>
            <a:r>
              <a:rPr lang="en-US" sz="1500" b="1" dirty="0" err="1">
                <a:solidFill>
                  <a:srgbClr val="31859C"/>
                </a:solidFill>
              </a:rPr>
              <a:t>woning</a:t>
            </a:r>
            <a:endParaRPr lang="en-AU" sz="1500" dirty="0">
              <a:solidFill>
                <a:srgbClr val="31859C"/>
              </a:solidFill>
            </a:endParaRPr>
          </a:p>
          <a:p>
            <a:r>
              <a:rPr lang="en-US" sz="1500" dirty="0">
                <a:solidFill>
                  <a:srgbClr val="31859C"/>
                </a:solidFill>
              </a:rPr>
              <a:t>Hemi </a:t>
            </a:r>
            <a:r>
              <a:rPr lang="en-US" sz="1500" dirty="0" err="1">
                <a:solidFill>
                  <a:srgbClr val="31859C"/>
                </a:solidFill>
              </a:rPr>
              <a:t>midel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blong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sisen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blong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ren</a:t>
            </a:r>
            <a:r>
              <a:rPr lang="en-US" sz="1500" dirty="0">
                <a:solidFill>
                  <a:srgbClr val="31859C"/>
                </a:solidFill>
              </a:rPr>
              <a:t> long Vanuatu. VMGD hemi </a:t>
            </a:r>
            <a:r>
              <a:rPr lang="en-US" sz="1500" dirty="0" err="1">
                <a:solidFill>
                  <a:srgbClr val="31859C"/>
                </a:solidFill>
              </a:rPr>
              <a:t>putum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aot</a:t>
            </a:r>
            <a:r>
              <a:rPr lang="en-US" sz="1500" dirty="0">
                <a:solidFill>
                  <a:srgbClr val="31859C"/>
                </a:solidFill>
              </a:rPr>
              <a:t> wan </a:t>
            </a:r>
            <a:r>
              <a:rPr lang="en-US" sz="1500" dirty="0" err="1">
                <a:solidFill>
                  <a:srgbClr val="31859C"/>
                </a:solidFill>
              </a:rPr>
              <a:t>nogud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weta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woning</a:t>
            </a:r>
            <a:r>
              <a:rPr lang="en-US" sz="1500" dirty="0">
                <a:solidFill>
                  <a:srgbClr val="31859C"/>
                </a:solidFill>
              </a:rPr>
              <a:t>. Win we </a:t>
            </a:r>
            <a:r>
              <a:rPr lang="en-US" sz="1500" dirty="0" err="1">
                <a:solidFill>
                  <a:srgbClr val="31859C"/>
                </a:solidFill>
              </a:rPr>
              <a:t>bae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save </a:t>
            </a:r>
            <a:r>
              <a:rPr lang="en-US" sz="1500" dirty="0" err="1">
                <a:solidFill>
                  <a:srgbClr val="31859C"/>
                </a:solidFill>
              </a:rPr>
              <a:t>kasem</a:t>
            </a:r>
            <a:r>
              <a:rPr lang="en-US" sz="1500" dirty="0">
                <a:solidFill>
                  <a:srgbClr val="31859C"/>
                </a:solidFill>
              </a:rPr>
              <a:t> 65 km/hour </a:t>
            </a:r>
            <a:r>
              <a:rPr lang="en-US" sz="1500" dirty="0" err="1">
                <a:solidFill>
                  <a:srgbClr val="31859C"/>
                </a:solidFill>
              </a:rPr>
              <a:t>yumi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espectem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insaed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aelan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nekis</a:t>
            </a:r>
            <a:r>
              <a:rPr lang="en-US" sz="1500" dirty="0">
                <a:solidFill>
                  <a:srgbClr val="31859C"/>
                </a:solidFill>
              </a:rPr>
              <a:t> 24 – 36 hour </a:t>
            </a:r>
            <a:r>
              <a:rPr lang="en-US" sz="1500" dirty="0" err="1">
                <a:solidFill>
                  <a:srgbClr val="31859C"/>
                </a:solidFill>
              </a:rPr>
              <a:t>mo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hevi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ren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oli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fokastem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blong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kontinu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planti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ples</a:t>
            </a:r>
            <a:r>
              <a:rPr lang="en-US" sz="1500" dirty="0">
                <a:solidFill>
                  <a:srgbClr val="31859C"/>
                </a:solidFill>
              </a:rPr>
              <a:t> long Vanuatu. </a:t>
            </a:r>
            <a:r>
              <a:rPr lang="en-US" sz="1500" dirty="0" err="1">
                <a:solidFill>
                  <a:srgbClr val="31859C"/>
                </a:solidFill>
              </a:rPr>
              <a:t>Wota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bae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save </a:t>
            </a:r>
            <a:r>
              <a:rPr lang="en-US" sz="1500" dirty="0" err="1">
                <a:solidFill>
                  <a:srgbClr val="31859C"/>
                </a:solidFill>
              </a:rPr>
              <a:t>kam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antap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ples</a:t>
            </a:r>
            <a:r>
              <a:rPr lang="en-US" sz="1500" dirty="0">
                <a:solidFill>
                  <a:srgbClr val="31859C"/>
                </a:solidFill>
              </a:rPr>
              <a:t> we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low </a:t>
            </a:r>
            <a:r>
              <a:rPr lang="en-US" sz="1500" dirty="0" err="1">
                <a:solidFill>
                  <a:srgbClr val="31859C"/>
                </a:solidFill>
              </a:rPr>
              <a:t>mo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klosap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riva</a:t>
            </a:r>
            <a:r>
              <a:rPr lang="en-US" sz="1500" dirty="0">
                <a:solidFill>
                  <a:srgbClr val="31859C"/>
                </a:solidFill>
              </a:rPr>
              <a:t>. I gat wan sea (</a:t>
            </a:r>
            <a:r>
              <a:rPr lang="en-US" sz="1500" dirty="0" err="1">
                <a:solidFill>
                  <a:srgbClr val="31859C"/>
                </a:solidFill>
              </a:rPr>
              <a:t>hae</a:t>
            </a:r>
            <a:r>
              <a:rPr lang="en-US" sz="1500" dirty="0">
                <a:solidFill>
                  <a:srgbClr val="31859C"/>
                </a:solidFill>
              </a:rPr>
              <a:t> sea) </a:t>
            </a:r>
            <a:r>
              <a:rPr lang="en-US" sz="1500" dirty="0" err="1">
                <a:solidFill>
                  <a:srgbClr val="31859C"/>
                </a:solidFill>
              </a:rPr>
              <a:t>mo</a:t>
            </a:r>
            <a:r>
              <a:rPr lang="en-US" sz="1500" dirty="0">
                <a:solidFill>
                  <a:srgbClr val="31859C"/>
                </a:solidFill>
              </a:rPr>
              <a:t> win </a:t>
            </a:r>
            <a:r>
              <a:rPr lang="en-US" sz="1500" dirty="0" err="1">
                <a:solidFill>
                  <a:srgbClr val="31859C"/>
                </a:solidFill>
              </a:rPr>
              <a:t>woning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solwota</a:t>
            </a:r>
            <a:r>
              <a:rPr lang="en-US" sz="1500" dirty="0">
                <a:solidFill>
                  <a:srgbClr val="31859C"/>
                </a:solidFill>
              </a:rPr>
              <a:t> we hemi </a:t>
            </a:r>
            <a:r>
              <a:rPr lang="en-US" sz="1500" dirty="0" err="1">
                <a:solidFill>
                  <a:srgbClr val="31859C"/>
                </a:solidFill>
              </a:rPr>
              <a:t>stap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naoia</a:t>
            </a:r>
            <a:r>
              <a:rPr lang="en-US" sz="1500" dirty="0">
                <a:solidFill>
                  <a:srgbClr val="31859C"/>
                </a:solidFill>
              </a:rPr>
              <a:t>.  </a:t>
            </a:r>
            <a:endParaRPr lang="en-AU" sz="1500" dirty="0">
              <a:solidFill>
                <a:srgbClr val="31859C"/>
              </a:solidFill>
            </a:endParaRPr>
          </a:p>
          <a:p>
            <a:r>
              <a:rPr lang="en-US" sz="1500" dirty="0">
                <a:solidFill>
                  <a:srgbClr val="31859C"/>
                </a:solidFill>
              </a:rPr>
              <a:t> </a:t>
            </a:r>
            <a:endParaRPr lang="en-AU" sz="1500" dirty="0">
              <a:solidFill>
                <a:srgbClr val="31859C"/>
              </a:solidFill>
            </a:endParaRPr>
          </a:p>
          <a:p>
            <a:r>
              <a:rPr lang="en-US" sz="1500" b="1" dirty="0">
                <a:solidFill>
                  <a:srgbClr val="31859C"/>
                </a:solidFill>
              </a:rPr>
              <a:t>Scenario 5: </a:t>
            </a:r>
            <a:r>
              <a:rPr lang="en-US" sz="1500" b="1" dirty="0" err="1">
                <a:solidFill>
                  <a:srgbClr val="31859C"/>
                </a:solidFill>
              </a:rPr>
              <a:t>Tropikol</a:t>
            </a:r>
            <a:r>
              <a:rPr lang="en-US" sz="1500" b="1" dirty="0">
                <a:solidFill>
                  <a:srgbClr val="31859C"/>
                </a:solidFill>
              </a:rPr>
              <a:t> </a:t>
            </a:r>
            <a:r>
              <a:rPr lang="en-US" sz="1500" b="1" dirty="0" err="1">
                <a:solidFill>
                  <a:srgbClr val="31859C"/>
                </a:solidFill>
              </a:rPr>
              <a:t>saeklon</a:t>
            </a:r>
            <a:r>
              <a:rPr lang="en-US" sz="1500" b="1" dirty="0">
                <a:solidFill>
                  <a:srgbClr val="31859C"/>
                </a:solidFill>
              </a:rPr>
              <a:t> </a:t>
            </a:r>
            <a:r>
              <a:rPr lang="en-US" sz="1500" b="1" dirty="0" err="1">
                <a:solidFill>
                  <a:srgbClr val="31859C"/>
                </a:solidFill>
              </a:rPr>
              <a:t>woning</a:t>
            </a:r>
            <a:endParaRPr lang="en-AU" sz="1500" dirty="0">
              <a:solidFill>
                <a:srgbClr val="31859C"/>
              </a:solidFill>
            </a:endParaRPr>
          </a:p>
          <a:p>
            <a:r>
              <a:rPr lang="en-US" sz="1500" dirty="0">
                <a:solidFill>
                  <a:srgbClr val="31859C"/>
                </a:solidFill>
              </a:rPr>
              <a:t>Hemi </a:t>
            </a:r>
            <a:r>
              <a:rPr lang="en-US" sz="1500" dirty="0" err="1">
                <a:solidFill>
                  <a:srgbClr val="31859C"/>
                </a:solidFill>
              </a:rPr>
              <a:t>saeklon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sisen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mo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gat wan category 3 </a:t>
            </a:r>
            <a:r>
              <a:rPr lang="en-US" sz="1500" dirty="0" err="1">
                <a:solidFill>
                  <a:srgbClr val="31859C"/>
                </a:solidFill>
              </a:rPr>
              <a:t>saeklon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stap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kam</a:t>
            </a:r>
            <a:r>
              <a:rPr lang="en-US" sz="1500" dirty="0">
                <a:solidFill>
                  <a:srgbClr val="31859C"/>
                </a:solidFill>
              </a:rPr>
              <a:t> long Vanuatu. VMGD </a:t>
            </a:r>
            <a:r>
              <a:rPr lang="en-US" sz="1500" dirty="0" err="1">
                <a:solidFill>
                  <a:srgbClr val="31859C"/>
                </a:solidFill>
              </a:rPr>
              <a:t>wetem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Nasonal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Disasta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Manejmen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Ofis</a:t>
            </a:r>
            <a:r>
              <a:rPr lang="en-US" sz="1500" dirty="0">
                <a:solidFill>
                  <a:srgbClr val="31859C"/>
                </a:solidFill>
              </a:rPr>
              <a:t> (NDMO)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putum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aot</a:t>
            </a:r>
            <a:r>
              <a:rPr lang="en-US" sz="1500" dirty="0">
                <a:solidFill>
                  <a:srgbClr val="31859C"/>
                </a:solidFill>
              </a:rPr>
              <a:t> wan </a:t>
            </a:r>
            <a:r>
              <a:rPr lang="en-US" sz="1500" dirty="0" err="1">
                <a:solidFill>
                  <a:srgbClr val="31859C"/>
                </a:solidFill>
              </a:rPr>
              <a:t>woning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tropikol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saeklon</a:t>
            </a:r>
            <a:r>
              <a:rPr lang="en-US" sz="1500" dirty="0">
                <a:solidFill>
                  <a:srgbClr val="31859C"/>
                </a:solidFill>
              </a:rPr>
              <a:t> Frank. Long 2:00 long </a:t>
            </a:r>
            <a:r>
              <a:rPr lang="en-US" sz="1500" dirty="0" err="1">
                <a:solidFill>
                  <a:srgbClr val="31859C"/>
                </a:solidFill>
              </a:rPr>
              <a:t>aftanun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tedei</a:t>
            </a:r>
            <a:r>
              <a:rPr lang="en-US" sz="1500" dirty="0">
                <a:solidFill>
                  <a:srgbClr val="31859C"/>
                </a:solidFill>
              </a:rPr>
              <a:t>, </a:t>
            </a:r>
            <a:r>
              <a:rPr lang="en-US" sz="1500" dirty="0" err="1">
                <a:solidFill>
                  <a:srgbClr val="31859C"/>
                </a:solidFill>
              </a:rPr>
              <a:t>tropikol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saeklon</a:t>
            </a:r>
            <a:r>
              <a:rPr lang="en-US" sz="1500" dirty="0">
                <a:solidFill>
                  <a:srgbClr val="31859C"/>
                </a:solidFill>
              </a:rPr>
              <a:t> Frank hemi </a:t>
            </a:r>
            <a:r>
              <a:rPr lang="en-US" sz="1500" dirty="0" err="1">
                <a:solidFill>
                  <a:srgbClr val="31859C"/>
                </a:solidFill>
              </a:rPr>
              <a:t>stap</a:t>
            </a:r>
            <a:r>
              <a:rPr lang="en-US" sz="1500" dirty="0">
                <a:solidFill>
                  <a:srgbClr val="31859C"/>
                </a:solidFill>
              </a:rPr>
              <a:t> long square </a:t>
            </a:r>
            <a:r>
              <a:rPr lang="en-US" sz="1500" dirty="0" err="1">
                <a:solidFill>
                  <a:srgbClr val="31859C"/>
                </a:solidFill>
              </a:rPr>
              <a:t>leta</a:t>
            </a:r>
            <a:r>
              <a:rPr lang="en-US" sz="1500" dirty="0">
                <a:solidFill>
                  <a:srgbClr val="31859C"/>
                </a:solidFill>
              </a:rPr>
              <a:t> D, </a:t>
            </a:r>
            <a:r>
              <a:rPr lang="en-US" sz="1500" dirty="0" err="1">
                <a:solidFill>
                  <a:srgbClr val="31859C"/>
                </a:solidFill>
              </a:rPr>
              <a:t>namba</a:t>
            </a:r>
            <a:r>
              <a:rPr lang="en-US" sz="1500" dirty="0">
                <a:solidFill>
                  <a:srgbClr val="31859C"/>
                </a:solidFill>
              </a:rPr>
              <a:t> 1 (D, 1) long </a:t>
            </a:r>
            <a:r>
              <a:rPr lang="en-US" sz="1500" dirty="0" err="1">
                <a:solidFill>
                  <a:srgbClr val="31859C"/>
                </a:solidFill>
              </a:rPr>
              <a:t>tropikol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saeklon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traking</a:t>
            </a:r>
            <a:r>
              <a:rPr lang="en-US" sz="1500" dirty="0">
                <a:solidFill>
                  <a:srgbClr val="31859C"/>
                </a:solidFill>
              </a:rPr>
              <a:t> map </a:t>
            </a:r>
            <a:r>
              <a:rPr lang="en-US" sz="1500" dirty="0" err="1">
                <a:solidFill>
                  <a:srgbClr val="31859C"/>
                </a:solidFill>
              </a:rPr>
              <a:t>mo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stap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muv</a:t>
            </a:r>
            <a:r>
              <a:rPr lang="en-US" sz="1500" dirty="0">
                <a:solidFill>
                  <a:srgbClr val="31859C"/>
                </a:solidFill>
              </a:rPr>
              <a:t> long wan </a:t>
            </a:r>
            <a:r>
              <a:rPr lang="en-US" sz="1500" dirty="0" err="1">
                <a:solidFill>
                  <a:srgbClr val="31859C"/>
                </a:solidFill>
              </a:rPr>
              <a:t>saot</a:t>
            </a:r>
            <a:r>
              <a:rPr lang="en-US" sz="1500" dirty="0">
                <a:solidFill>
                  <a:srgbClr val="31859C"/>
                </a:solidFill>
              </a:rPr>
              <a:t>-is </a:t>
            </a:r>
            <a:r>
              <a:rPr lang="en-US" sz="1500" dirty="0" err="1">
                <a:solidFill>
                  <a:srgbClr val="31859C"/>
                </a:solidFill>
              </a:rPr>
              <a:t>direksen</a:t>
            </a:r>
            <a:r>
              <a:rPr lang="en-US" sz="1500" dirty="0">
                <a:solidFill>
                  <a:srgbClr val="31859C"/>
                </a:solidFill>
              </a:rPr>
              <a:t>. I gat </a:t>
            </a:r>
            <a:r>
              <a:rPr lang="en-US" sz="1500" dirty="0" err="1">
                <a:solidFill>
                  <a:srgbClr val="31859C"/>
                </a:solidFill>
              </a:rPr>
              <a:t>ol</a:t>
            </a:r>
            <a:r>
              <a:rPr lang="en-US" sz="1500" dirty="0">
                <a:solidFill>
                  <a:srgbClr val="31859C"/>
                </a:solidFill>
              </a:rPr>
              <a:t> storm force win </a:t>
            </a:r>
            <a:r>
              <a:rPr lang="en-US" sz="1500" dirty="0" err="1">
                <a:solidFill>
                  <a:srgbClr val="31859C"/>
                </a:solidFill>
              </a:rPr>
              <a:t>kasem</a:t>
            </a:r>
            <a:r>
              <a:rPr lang="en-US" sz="1500" dirty="0">
                <a:solidFill>
                  <a:srgbClr val="31859C"/>
                </a:solidFill>
              </a:rPr>
              <a:t> hurricane force win we </a:t>
            </a:r>
            <a:r>
              <a:rPr lang="en-US" sz="1500" dirty="0" err="1">
                <a:solidFill>
                  <a:srgbClr val="31859C"/>
                </a:solidFill>
              </a:rPr>
              <a:t>oli</a:t>
            </a:r>
            <a:r>
              <a:rPr lang="en-US" sz="1500" dirty="0">
                <a:solidFill>
                  <a:srgbClr val="31859C"/>
                </a:solidFill>
              </a:rPr>
              <a:t> stat long 110km/hour </a:t>
            </a:r>
            <a:r>
              <a:rPr lang="en-US" sz="1500" dirty="0" err="1">
                <a:solidFill>
                  <a:srgbClr val="31859C"/>
                </a:solidFill>
              </a:rPr>
              <a:t>kasem</a:t>
            </a:r>
            <a:r>
              <a:rPr lang="en-US" sz="1500" dirty="0">
                <a:solidFill>
                  <a:srgbClr val="31859C"/>
                </a:solidFill>
              </a:rPr>
              <a:t> 145km/hour </a:t>
            </a:r>
            <a:r>
              <a:rPr lang="en-US" sz="1500" dirty="0" err="1">
                <a:solidFill>
                  <a:srgbClr val="31859C"/>
                </a:solidFill>
              </a:rPr>
              <a:t>oli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fokastem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blong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nekis</a:t>
            </a:r>
            <a:r>
              <a:rPr lang="en-US" sz="1500" dirty="0">
                <a:solidFill>
                  <a:srgbClr val="31859C"/>
                </a:solidFill>
              </a:rPr>
              <a:t> 24 – 48 hour. </a:t>
            </a:r>
            <a:r>
              <a:rPr lang="en-US" sz="1500" dirty="0" err="1">
                <a:solidFill>
                  <a:srgbClr val="31859C"/>
                </a:solidFill>
              </a:rPr>
              <a:t>Yumi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expectem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blong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karem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hevi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ren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wetem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flading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ples</a:t>
            </a:r>
            <a:r>
              <a:rPr lang="en-US" sz="1500" dirty="0">
                <a:solidFill>
                  <a:srgbClr val="31859C"/>
                </a:solidFill>
              </a:rPr>
              <a:t> we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lo </a:t>
            </a:r>
            <a:r>
              <a:rPr lang="en-US" sz="1500" dirty="0" err="1">
                <a:solidFill>
                  <a:srgbClr val="31859C"/>
                </a:solidFill>
              </a:rPr>
              <a:t>mo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klosap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solwota</a:t>
            </a:r>
            <a:r>
              <a:rPr lang="en-US" sz="1500" dirty="0">
                <a:solidFill>
                  <a:srgbClr val="31859C"/>
                </a:solidFill>
              </a:rPr>
              <a:t>. </a:t>
            </a:r>
            <a:r>
              <a:rPr lang="en-US" sz="1500" dirty="0" err="1">
                <a:solidFill>
                  <a:srgbClr val="31859C"/>
                </a:solidFill>
              </a:rPr>
              <a:t>Solwota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bae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raf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wetem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bigafala</a:t>
            </a:r>
            <a:r>
              <a:rPr lang="en-US" sz="1500" dirty="0">
                <a:solidFill>
                  <a:srgbClr val="31859C"/>
                </a:solidFill>
              </a:rPr>
              <a:t> wav long </a:t>
            </a:r>
            <a:r>
              <a:rPr lang="en-US" sz="1500" dirty="0" err="1">
                <a:solidFill>
                  <a:srgbClr val="31859C"/>
                </a:solidFill>
              </a:rPr>
              <a:t>ol</a:t>
            </a:r>
            <a:r>
              <a:rPr lang="en-US" sz="1500" dirty="0">
                <a:solidFill>
                  <a:srgbClr val="31859C"/>
                </a:solidFill>
              </a:rPr>
              <a:t> open </a:t>
            </a:r>
            <a:r>
              <a:rPr lang="en-US" sz="1500" dirty="0" err="1">
                <a:solidFill>
                  <a:srgbClr val="31859C"/>
                </a:solidFill>
              </a:rPr>
              <a:t>solwota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blong</a:t>
            </a:r>
            <a:r>
              <a:rPr lang="en-US" sz="1500" dirty="0">
                <a:solidFill>
                  <a:srgbClr val="31859C"/>
                </a:solidFill>
              </a:rPr>
              <a:t> Vanuatu. </a:t>
            </a:r>
            <a:r>
              <a:rPr lang="en-US" sz="1500" dirty="0" err="1">
                <a:solidFill>
                  <a:srgbClr val="31859C"/>
                </a:solidFill>
              </a:rPr>
              <a:t>Nekis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woning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tropikol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saeklon</a:t>
            </a:r>
            <a:r>
              <a:rPr lang="en-US" sz="1500" dirty="0">
                <a:solidFill>
                  <a:srgbClr val="31859C"/>
                </a:solidFill>
              </a:rPr>
              <a:t> Frank </a:t>
            </a:r>
            <a:r>
              <a:rPr lang="en-US" sz="1500" dirty="0" err="1">
                <a:solidFill>
                  <a:srgbClr val="31859C"/>
                </a:solidFill>
              </a:rPr>
              <a:t>bae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kamaot</a:t>
            </a:r>
            <a:r>
              <a:rPr lang="en-US" sz="1500" dirty="0">
                <a:solidFill>
                  <a:srgbClr val="31859C"/>
                </a:solidFill>
              </a:rPr>
              <a:t> long 6:00pm. </a:t>
            </a:r>
            <a:r>
              <a:rPr lang="en-US" sz="1500" dirty="0" err="1">
                <a:solidFill>
                  <a:srgbClr val="31859C"/>
                </a:solidFill>
              </a:rPr>
              <a:t>Ol</a:t>
            </a:r>
            <a:r>
              <a:rPr lang="en-US" sz="1500" dirty="0">
                <a:solidFill>
                  <a:srgbClr val="31859C"/>
                </a:solidFill>
              </a:rPr>
              <a:t> man long Vanuatu </a:t>
            </a:r>
            <a:r>
              <a:rPr lang="en-US" sz="1500" dirty="0" err="1">
                <a:solidFill>
                  <a:srgbClr val="31859C"/>
                </a:solidFill>
              </a:rPr>
              <a:t>oli</a:t>
            </a:r>
            <a:r>
              <a:rPr lang="en-US" sz="1500" dirty="0">
                <a:solidFill>
                  <a:srgbClr val="31859C"/>
                </a:solidFill>
              </a:rPr>
              <a:t> mas </a:t>
            </a:r>
            <a:r>
              <a:rPr lang="en-US" sz="1500" dirty="0" err="1">
                <a:solidFill>
                  <a:srgbClr val="31859C"/>
                </a:solidFill>
              </a:rPr>
              <a:t>lisen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oltaem</a:t>
            </a:r>
            <a:r>
              <a:rPr lang="en-US" sz="1500" dirty="0">
                <a:solidFill>
                  <a:srgbClr val="31859C"/>
                </a:solidFill>
              </a:rPr>
              <a:t> long radio </a:t>
            </a:r>
            <a:r>
              <a:rPr lang="en-US" sz="1500" dirty="0" err="1">
                <a:solidFill>
                  <a:srgbClr val="31859C"/>
                </a:solidFill>
              </a:rPr>
              <a:t>blong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karem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ol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niufala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infomesen</a:t>
            </a:r>
            <a:r>
              <a:rPr lang="en-US" sz="1500" dirty="0">
                <a:solidFill>
                  <a:srgbClr val="31859C"/>
                </a:solidFill>
              </a:rPr>
              <a:t> long </a:t>
            </a:r>
            <a:r>
              <a:rPr lang="en-US" sz="1500" dirty="0" err="1">
                <a:solidFill>
                  <a:srgbClr val="31859C"/>
                </a:solidFill>
              </a:rPr>
              <a:t>saeklon</a:t>
            </a:r>
            <a:r>
              <a:rPr lang="en-US" sz="1500" dirty="0">
                <a:solidFill>
                  <a:srgbClr val="31859C"/>
                </a:solidFill>
              </a:rPr>
              <a:t> </a:t>
            </a:r>
            <a:r>
              <a:rPr lang="en-US" sz="1500" dirty="0" err="1">
                <a:solidFill>
                  <a:srgbClr val="31859C"/>
                </a:solidFill>
              </a:rPr>
              <a:t>ia.</a:t>
            </a:r>
            <a:endParaRPr lang="en-AU" sz="1500" dirty="0">
              <a:solidFill>
                <a:srgbClr val="31859C"/>
              </a:solidFill>
            </a:endParaRP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9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clone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42" y="161246"/>
            <a:ext cx="6750503" cy="64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673" y="2055889"/>
            <a:ext cx="80227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</a:rPr>
              <a:t>1. </a:t>
            </a:r>
            <a:r>
              <a:rPr lang="en-US" sz="2400" b="1" dirty="0" err="1">
                <a:solidFill>
                  <a:srgbClr val="404040"/>
                </a:solidFill>
              </a:rPr>
              <a:t>Ol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r>
              <a:rPr lang="en-US" sz="2400" b="1" dirty="0" err="1">
                <a:solidFill>
                  <a:srgbClr val="404040"/>
                </a:solidFill>
              </a:rPr>
              <a:t>impak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endParaRPr lang="en-AU" sz="2400" dirty="0">
              <a:solidFill>
                <a:srgbClr val="404040"/>
              </a:solidFill>
            </a:endParaRPr>
          </a:p>
          <a:p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Givim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impak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long scenario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okanisasen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sekta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Yu save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rimemba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taem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samting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olsem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hapen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bifo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Wanem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ekonomik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impak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scenario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save gat? 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Wanem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impak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scenario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save gat long access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availability long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risos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olsem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kakai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wota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eletrik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 capacity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ofisa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helt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wetem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sefti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infrastrakja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olsem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- rod,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house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aeport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wei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yumi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manajem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risos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A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Infomesen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 smtClean="0">
              <a:solidFill>
                <a:srgbClr val="31859C"/>
              </a:solidFill>
            </a:endParaRPr>
          </a:p>
          <a:p>
            <a:r>
              <a:rPr lang="en-US" dirty="0" err="1" smtClean="0">
                <a:solidFill>
                  <a:srgbClr val="31859C"/>
                </a:solidFill>
              </a:rPr>
              <a:t>Wea</a:t>
            </a:r>
            <a:r>
              <a:rPr lang="en-US" dirty="0" smtClean="0">
                <a:solidFill>
                  <a:srgbClr val="31859C"/>
                </a:solidFill>
              </a:rPr>
              <a:t> </a:t>
            </a:r>
            <a:r>
              <a:rPr lang="en-US" dirty="0" err="1">
                <a:solidFill>
                  <a:srgbClr val="31859C"/>
                </a:solidFill>
              </a:rPr>
              <a:t>yu</a:t>
            </a:r>
            <a:r>
              <a:rPr lang="en-US" dirty="0">
                <a:solidFill>
                  <a:srgbClr val="31859C"/>
                </a:solidFill>
              </a:rPr>
              <a:t> save </a:t>
            </a:r>
            <a:r>
              <a:rPr lang="en-US" dirty="0" err="1">
                <a:solidFill>
                  <a:srgbClr val="31859C"/>
                </a:solidFill>
              </a:rPr>
              <a:t>karem</a:t>
            </a:r>
            <a:r>
              <a:rPr lang="en-US" dirty="0">
                <a:solidFill>
                  <a:srgbClr val="31859C"/>
                </a:solidFill>
              </a:rPr>
              <a:t> </a:t>
            </a:r>
            <a:r>
              <a:rPr lang="en-US" dirty="0" err="1">
                <a:solidFill>
                  <a:srgbClr val="31859C"/>
                </a:solidFill>
              </a:rPr>
              <a:t>ol</a:t>
            </a:r>
            <a:r>
              <a:rPr lang="en-US" dirty="0">
                <a:solidFill>
                  <a:srgbClr val="31859C"/>
                </a:solidFill>
              </a:rPr>
              <a:t> </a:t>
            </a:r>
            <a:r>
              <a:rPr lang="en-US" dirty="0" err="1">
                <a:solidFill>
                  <a:srgbClr val="31859C"/>
                </a:solidFill>
              </a:rPr>
              <a:t>woning</a:t>
            </a:r>
            <a:r>
              <a:rPr lang="en-US" dirty="0">
                <a:solidFill>
                  <a:srgbClr val="31859C"/>
                </a:solidFill>
              </a:rPr>
              <a:t> </a:t>
            </a:r>
            <a:r>
              <a:rPr lang="en-US" dirty="0" err="1">
                <a:solidFill>
                  <a:srgbClr val="31859C"/>
                </a:solidFill>
              </a:rPr>
              <a:t>wetem</a:t>
            </a:r>
            <a:r>
              <a:rPr lang="en-US" dirty="0">
                <a:solidFill>
                  <a:srgbClr val="31859C"/>
                </a:solidFill>
              </a:rPr>
              <a:t> </a:t>
            </a:r>
            <a:r>
              <a:rPr lang="en-US" dirty="0" err="1">
                <a:solidFill>
                  <a:srgbClr val="31859C"/>
                </a:solidFill>
              </a:rPr>
              <a:t>ol</a:t>
            </a:r>
            <a:r>
              <a:rPr lang="en-US" dirty="0">
                <a:solidFill>
                  <a:srgbClr val="31859C"/>
                </a:solidFill>
              </a:rPr>
              <a:t> </a:t>
            </a:r>
            <a:r>
              <a:rPr lang="en-US" dirty="0" err="1">
                <a:solidFill>
                  <a:srgbClr val="31859C"/>
                </a:solidFill>
              </a:rPr>
              <a:t>infomesen</a:t>
            </a:r>
            <a:r>
              <a:rPr lang="en-US" dirty="0">
                <a:solidFill>
                  <a:srgbClr val="31859C"/>
                </a:solidFill>
              </a:rPr>
              <a:t> long scenario </a:t>
            </a:r>
            <a:r>
              <a:rPr lang="en-US" dirty="0" err="1">
                <a:solidFill>
                  <a:srgbClr val="31859C"/>
                </a:solidFill>
              </a:rPr>
              <a:t>ia</a:t>
            </a:r>
            <a:r>
              <a:rPr lang="en-US" dirty="0">
                <a:solidFill>
                  <a:srgbClr val="31859C"/>
                </a:solidFill>
              </a:rPr>
              <a:t>?</a:t>
            </a:r>
            <a:endParaRPr lang="en-AU" dirty="0">
              <a:solidFill>
                <a:srgbClr val="31859C"/>
              </a:solidFill>
            </a:endParaRPr>
          </a:p>
          <a:p>
            <a:endParaRPr lang="en-AU" dirty="0">
              <a:solidFill>
                <a:srgbClr val="31859C"/>
              </a:solidFill>
            </a:endParaRPr>
          </a:p>
          <a:p>
            <a:endParaRPr lang="en-A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9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044" y="2237290"/>
            <a:ext cx="77405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404040"/>
                </a:solidFill>
              </a:rPr>
              <a:t>3. </a:t>
            </a:r>
            <a:r>
              <a:rPr lang="en-AU" sz="2400" b="1" dirty="0" err="1" smtClean="0">
                <a:solidFill>
                  <a:srgbClr val="404040"/>
                </a:solidFill>
              </a:rPr>
              <a:t>Solusen</a:t>
            </a:r>
            <a:endParaRPr lang="en-AU" sz="2400" b="1" dirty="0" smtClean="0">
              <a:solidFill>
                <a:srgbClr val="404040"/>
              </a:solidFill>
            </a:endParaRPr>
          </a:p>
          <a:p>
            <a:endParaRPr lang="en-AU" sz="1200" b="1" dirty="0">
              <a:solidFill>
                <a:srgbClr val="40404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Tinkbaot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‘response’ we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stap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Wanem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wok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gud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yumi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long hem?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Wanem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yumi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gud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nekis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taem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Wanem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aksen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we hemi no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nidim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mani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smol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mani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nomo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man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fiuja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prepea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from scenario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olsem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sua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aksen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ples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wok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fiuja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(no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wantaem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nomo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)? I gat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nara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wei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mekem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aksen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pat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fasin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wok long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ples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wok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Wanem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nara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okanisasen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ofis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kavman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bisnis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toktok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wok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wetem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olgeta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tekem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aksen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AU" sz="2400" b="1" dirty="0" smtClean="0">
              <a:solidFill>
                <a:srgbClr val="404040"/>
              </a:solidFill>
            </a:endParaRPr>
          </a:p>
          <a:p>
            <a:endParaRPr lang="en-A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5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087" y="2016354"/>
            <a:ext cx="76397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750"/>
              </a:spcBef>
              <a:buFont typeface="Courier New"/>
              <a:buChar char="o"/>
            </a:pP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Weta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endParaRPr lang="en-AU" sz="2400" dirty="0" smtClean="0">
              <a:solidFill>
                <a:srgbClr val="404040"/>
              </a:solidFill>
              <a:latin typeface="Calibri" charset="0"/>
            </a:endParaRPr>
          </a:p>
          <a:p>
            <a:pPr marL="342900" indent="-342900">
              <a:spcBef>
                <a:spcPts val="1750"/>
              </a:spcBef>
              <a:buFont typeface="Courier New"/>
              <a:buChar char="o"/>
            </a:pP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variability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jens</a:t>
            </a:r>
            <a:endParaRPr lang="en-AU" sz="2400" dirty="0" smtClean="0">
              <a:solidFill>
                <a:srgbClr val="404040"/>
              </a:solidFill>
              <a:latin typeface="Calibri" charset="0"/>
            </a:endParaRPr>
          </a:p>
          <a:p>
            <a:pPr marL="342900" indent="-342900">
              <a:spcBef>
                <a:spcPts val="1750"/>
              </a:spcBef>
              <a:buFont typeface="Courier New"/>
              <a:buChar char="o"/>
            </a:pP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>
                <a:solidFill>
                  <a:srgbClr val="404040"/>
                </a:solidFill>
                <a:latin typeface="Calibri" charset="0"/>
              </a:rPr>
              <a:t>d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ifren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taem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scale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fokast</a:t>
            </a:r>
            <a:endParaRPr lang="en-AU" sz="2400" dirty="0" smtClean="0">
              <a:solidFill>
                <a:srgbClr val="404040"/>
              </a:solidFill>
              <a:latin typeface="Calibri" charset="0"/>
            </a:endParaRPr>
          </a:p>
          <a:p>
            <a:pPr marL="342900" indent="-342900">
              <a:spcBef>
                <a:spcPts val="1750"/>
              </a:spcBef>
              <a:buFont typeface="Courier New"/>
              <a:buChar char="o"/>
            </a:pP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Early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woning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, early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aksen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</a:p>
          <a:p>
            <a:pPr marL="342900" indent="-342900">
              <a:spcBef>
                <a:spcPts val="1750"/>
              </a:spcBef>
              <a:buFont typeface="Courier New"/>
              <a:buChar char="o"/>
            </a:pP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jenis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Vanuatu</a:t>
            </a:r>
          </a:p>
          <a:p>
            <a:pPr marL="342900" indent="-342900">
              <a:spcBef>
                <a:spcPts val="1750"/>
              </a:spcBef>
              <a:buFont typeface="Courier New"/>
              <a:buChar char="o"/>
            </a:pP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fiuja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Vanuatu</a:t>
            </a:r>
          </a:p>
          <a:p>
            <a:pPr marL="342900" indent="-342900">
              <a:spcBef>
                <a:spcPts val="1750"/>
              </a:spcBef>
              <a:buFont typeface="Courier New"/>
              <a:buChar char="o"/>
            </a:pP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moa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infomesen</a:t>
            </a:r>
            <a:endParaRPr lang="en-AU" sz="2400" dirty="0" smtClean="0">
              <a:solidFill>
                <a:srgbClr val="404040"/>
              </a:solidFill>
              <a:latin typeface="Calibri" charset="0"/>
            </a:endParaRPr>
          </a:p>
          <a:p>
            <a:pPr marL="342900" indent="-342900">
              <a:spcBef>
                <a:spcPts val="1750"/>
              </a:spcBef>
              <a:buFont typeface="Courier New"/>
              <a:buChar char="o"/>
            </a:pP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342900" indent="-342900">
              <a:spcBef>
                <a:spcPts val="1750"/>
              </a:spcBef>
              <a:buFont typeface="Courier New"/>
              <a:buChar char="o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7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 Nasara best practice b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69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n Red Cross best pract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6" y="266701"/>
            <a:ext cx="8768565" cy="60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n Ag Dept best pract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8" y="205525"/>
            <a:ext cx="8479699" cy="62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4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n title bisla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5952" cy="71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5913" y="2227009"/>
            <a:ext cx="8593755" cy="48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n-AU" sz="2800" b="1" dirty="0">
                <a:solidFill>
                  <a:srgbClr val="404040"/>
                </a:solidFill>
                <a:latin typeface="Calibri" charset="0"/>
              </a:rPr>
              <a:t>Weta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i </a:t>
            </a:r>
            <a:r>
              <a:rPr lang="en-AU" sz="2800" dirty="0" smtClean="0">
                <a:solidFill>
                  <a:srgbClr val="404040"/>
                </a:solidFill>
                <a:latin typeface="Calibri" charset="0"/>
              </a:rPr>
              <a:t>minim 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se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k</a:t>
            </a:r>
            <a:r>
              <a:rPr lang="en-AU" sz="2800" dirty="0" err="1" smtClean="0">
                <a:solidFill>
                  <a:srgbClr val="404040"/>
                </a:solidFill>
                <a:latin typeface="Calibri" charset="0"/>
              </a:rPr>
              <a:t>ondisen</a:t>
            </a:r>
            <a:r>
              <a:rPr lang="en-AU" sz="28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skae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we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yumi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karem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 smtClean="0">
                <a:solidFill>
                  <a:srgbClr val="404040"/>
                </a:solidFill>
                <a:latin typeface="Calibri" charset="0"/>
              </a:rPr>
              <a:t>naoia</a:t>
            </a:r>
            <a:r>
              <a:rPr lang="en-AU" sz="28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 smtClean="0">
                <a:solidFill>
                  <a:srgbClr val="404040"/>
                </a:solidFill>
                <a:latin typeface="Calibri" charset="0"/>
              </a:rPr>
              <a:t>olsem</a:t>
            </a:r>
            <a:r>
              <a:rPr lang="en-AU" sz="28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ren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,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tempereja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o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winspid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long wan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ples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long wan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taem</a:t>
            </a:r>
            <a:endParaRPr lang="en-AU" sz="2800" dirty="0">
              <a:solidFill>
                <a:srgbClr val="404040"/>
              </a:solidFill>
              <a:latin typeface="Calibri" charset="0"/>
            </a:endParaRPr>
          </a:p>
          <a:p>
            <a:pPr eaLnBrk="1" hangingPunct="1">
              <a:spcBef>
                <a:spcPts val="1750"/>
              </a:spcBef>
            </a:pPr>
            <a:r>
              <a:rPr lang="en-AU" sz="2800" b="1" dirty="0" err="1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hemi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averej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weta long wan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ples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ova long wan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longfala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taem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(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olsem</a:t>
            </a:r>
            <a:r>
              <a:rPr lang="en-AU" sz="2800" dirty="0">
                <a:solidFill>
                  <a:srgbClr val="404040"/>
                </a:solidFill>
                <a:latin typeface="Calibri" charset="0"/>
              </a:rPr>
              <a:t> 30 </a:t>
            </a:r>
            <a:r>
              <a:rPr lang="en-AU" sz="2800" dirty="0" err="1">
                <a:solidFill>
                  <a:srgbClr val="404040"/>
                </a:solidFill>
                <a:latin typeface="Calibri" charset="0"/>
              </a:rPr>
              <a:t>yia</a:t>
            </a:r>
            <a:r>
              <a:rPr lang="en-AU" sz="2800" dirty="0" smtClean="0">
                <a:solidFill>
                  <a:srgbClr val="404040"/>
                </a:solidFill>
                <a:latin typeface="Calibri" charset="0"/>
              </a:rPr>
              <a:t>)</a:t>
            </a:r>
            <a:endParaRPr lang="en-AU" sz="1200" b="1" dirty="0" smtClean="0">
              <a:solidFill>
                <a:srgbClr val="008000"/>
              </a:solidFill>
              <a:latin typeface="Calibri" charset="0"/>
            </a:endParaRPr>
          </a:p>
          <a:p>
            <a:pPr eaLnBrk="1" hangingPunct="1">
              <a:spcBef>
                <a:spcPts val="1750"/>
              </a:spcBef>
            </a:pP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‘</a:t>
            </a:r>
            <a:r>
              <a:rPr lang="en-AU" sz="2800" b="1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Klaemet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hemi </a:t>
            </a:r>
            <a:r>
              <a:rPr lang="en-AU" sz="2800" b="1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wanem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AU" sz="2800" b="1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bae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AU" sz="2800" b="1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yumi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AU" sz="2800" b="1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ekspektem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.</a:t>
            </a:r>
            <a:r>
              <a:rPr lang="en-AU" sz="2800" b="1" dirty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Weta hemi </a:t>
            </a:r>
            <a:r>
              <a:rPr lang="en-AU" sz="2800" b="1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wanem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AU" sz="2800" b="1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yumi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AU" sz="2800" b="1" dirty="0" err="1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karem</a:t>
            </a: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!’</a:t>
            </a:r>
            <a:endParaRPr lang="en-AU" sz="2800" b="1" dirty="0">
              <a:solidFill>
                <a:schemeClr val="accent5">
                  <a:lumMod val="75000"/>
                </a:schemeClr>
              </a:solidFill>
              <a:latin typeface="Calibri" charset="0"/>
            </a:endParaRPr>
          </a:p>
          <a:p>
            <a:pPr eaLnBrk="1" hangingPunct="1">
              <a:spcBef>
                <a:spcPts val="1750"/>
              </a:spcBef>
            </a:pPr>
            <a:endParaRPr lang="en-AU" sz="2800" dirty="0">
              <a:solidFill>
                <a:srgbClr val="336699"/>
              </a:solidFill>
              <a:latin typeface="Calibri" charset="0"/>
            </a:endParaRPr>
          </a:p>
          <a:p>
            <a:pPr eaLnBrk="1" hangingPunct="1">
              <a:spcBef>
                <a:spcPts val="1750"/>
              </a:spcBef>
            </a:pPr>
            <a:endParaRPr lang="en-AU" sz="2400" b="1" dirty="0">
              <a:solidFill>
                <a:srgbClr val="33669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993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52795" y="2074554"/>
            <a:ext cx="8556873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175" eaLnBrk="0" hangingPunct="0">
              <a:spcAft>
                <a:spcPts val="1200"/>
              </a:spcAft>
              <a:buClr>
                <a:srgbClr val="99CCFF"/>
              </a:buClr>
              <a:tabLst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r>
              <a:rPr lang="en-AU" sz="2300" b="1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300" b="1" dirty="0" smtClean="0">
                <a:solidFill>
                  <a:srgbClr val="404040"/>
                </a:solidFill>
                <a:latin typeface="Calibri" charset="0"/>
              </a:rPr>
              <a:t> variability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hemi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wanem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hapen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long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manis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, wan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yia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mo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jenis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we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i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hapen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long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long ten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yia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, we i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kam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aot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or </a:t>
            </a:r>
            <a:r>
              <a:rPr lang="en-AU" sz="2300" dirty="0">
                <a:solidFill>
                  <a:srgbClr val="404040"/>
                </a:solidFill>
                <a:latin typeface="Calibri" charset="0"/>
              </a:rPr>
              <a:t>g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o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bak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long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jenis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we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oli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stap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hapen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long nature. Main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driva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variability long </a:t>
            </a:r>
            <a:r>
              <a:rPr lang="en-AU" sz="2300" dirty="0" err="1" smtClean="0">
                <a:solidFill>
                  <a:srgbClr val="404040"/>
                </a:solidFill>
                <a:latin typeface="Calibri" charset="0"/>
              </a:rPr>
              <a:t>Pasifik</a:t>
            </a:r>
            <a:r>
              <a:rPr lang="en-AU" sz="2300" dirty="0" smtClean="0">
                <a:solidFill>
                  <a:srgbClr val="404040"/>
                </a:solidFill>
                <a:latin typeface="Calibri" charset="0"/>
              </a:rPr>
              <a:t> hemi El Niño Southern Oscillation (ENSO).</a:t>
            </a:r>
            <a:endParaRPr lang="en-AU" sz="2300" dirty="0">
              <a:solidFill>
                <a:srgbClr val="404040"/>
              </a:solidFill>
              <a:latin typeface="Calibri" charset="0"/>
            </a:endParaRPr>
          </a:p>
          <a:p>
            <a:pPr marL="3175" eaLnBrk="0" hangingPunct="0">
              <a:spcAft>
                <a:spcPts val="1200"/>
              </a:spcAft>
              <a:buClr>
                <a:srgbClr val="99CCFF"/>
              </a:buClr>
              <a:tabLst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r>
              <a:rPr lang="en-AU" sz="2300" b="1" dirty="0" err="1" smtClean="0">
                <a:solidFill>
                  <a:srgbClr val="404040"/>
                </a:solidFill>
                <a:latin typeface="Calibri" charset="0"/>
              </a:rPr>
              <a:t>Klaemet</a:t>
            </a:r>
            <a:r>
              <a:rPr lang="en-AU" sz="2300" b="1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300" b="1" dirty="0" err="1" smtClean="0">
                <a:solidFill>
                  <a:srgbClr val="404040"/>
                </a:solidFill>
                <a:latin typeface="Calibri" charset="0"/>
              </a:rPr>
              <a:t>jens</a:t>
            </a:r>
            <a:r>
              <a:rPr lang="en-US" sz="2300" dirty="0">
                <a:solidFill>
                  <a:srgbClr val="404040"/>
                </a:solidFill>
              </a:rPr>
              <a:t> </a:t>
            </a:r>
            <a:r>
              <a:rPr lang="en-US" sz="2300" dirty="0" smtClean="0">
                <a:solidFill>
                  <a:srgbClr val="404040"/>
                </a:solidFill>
              </a:rPr>
              <a:t>hemi wan long-term </a:t>
            </a:r>
            <a:r>
              <a:rPr lang="en-US" sz="2300" dirty="0">
                <a:solidFill>
                  <a:srgbClr val="404040"/>
                </a:solidFill>
              </a:rPr>
              <a:t>shift </a:t>
            </a:r>
            <a:r>
              <a:rPr lang="en-US" sz="2300" dirty="0" smtClean="0">
                <a:solidFill>
                  <a:srgbClr val="404040"/>
                </a:solidFill>
              </a:rPr>
              <a:t>o trend long </a:t>
            </a:r>
            <a:r>
              <a:rPr lang="en-US" sz="2300" dirty="0" err="1" smtClean="0">
                <a:solidFill>
                  <a:srgbClr val="404040"/>
                </a:solidFill>
              </a:rPr>
              <a:t>klaemet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kondisen</a:t>
            </a:r>
            <a:r>
              <a:rPr lang="en-US" sz="2300" dirty="0" smtClean="0">
                <a:solidFill>
                  <a:srgbClr val="404040"/>
                </a:solidFill>
              </a:rPr>
              <a:t> (</a:t>
            </a:r>
            <a:r>
              <a:rPr lang="en-US" sz="2300" dirty="0" err="1" smtClean="0">
                <a:solidFill>
                  <a:srgbClr val="404040"/>
                </a:solidFill>
              </a:rPr>
              <a:t>olsem</a:t>
            </a:r>
            <a:r>
              <a:rPr lang="en-US" sz="2300" dirty="0" smtClean="0">
                <a:solidFill>
                  <a:srgbClr val="404040"/>
                </a:solidFill>
              </a:rPr>
              <a:t> global </a:t>
            </a:r>
            <a:r>
              <a:rPr lang="en-US" sz="2300" dirty="0" err="1" smtClean="0">
                <a:solidFill>
                  <a:srgbClr val="404040"/>
                </a:solidFill>
              </a:rPr>
              <a:t>woming</a:t>
            </a:r>
            <a:r>
              <a:rPr lang="en-US" sz="2300" dirty="0" smtClean="0">
                <a:solidFill>
                  <a:srgbClr val="404040"/>
                </a:solidFill>
              </a:rPr>
              <a:t>) </a:t>
            </a:r>
            <a:r>
              <a:rPr lang="en-US" sz="2300" dirty="0" err="1" smtClean="0">
                <a:solidFill>
                  <a:srgbClr val="404040"/>
                </a:solidFill>
              </a:rPr>
              <a:t>mo</a:t>
            </a:r>
            <a:r>
              <a:rPr lang="en-US" sz="2300" dirty="0" smtClean="0">
                <a:solidFill>
                  <a:srgbClr val="404040"/>
                </a:solidFill>
              </a:rPr>
              <a:t> i save </a:t>
            </a:r>
            <a:r>
              <a:rPr lang="en-US" sz="2300" dirty="0" err="1" smtClean="0">
                <a:solidFill>
                  <a:srgbClr val="404040"/>
                </a:solidFill>
              </a:rPr>
              <a:t>mekem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ol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jenis</a:t>
            </a:r>
            <a:r>
              <a:rPr lang="en-US" sz="2300" dirty="0" smtClean="0">
                <a:solidFill>
                  <a:srgbClr val="404040"/>
                </a:solidFill>
              </a:rPr>
              <a:t> long </a:t>
            </a:r>
            <a:r>
              <a:rPr lang="en-US" sz="2300" dirty="0" err="1" smtClean="0">
                <a:solidFill>
                  <a:srgbClr val="404040"/>
                </a:solidFill>
              </a:rPr>
              <a:t>ol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averej</a:t>
            </a:r>
            <a:r>
              <a:rPr lang="en-US" sz="2300" dirty="0" smtClean="0">
                <a:solidFill>
                  <a:srgbClr val="404040"/>
                </a:solidFill>
              </a:rPr>
              <a:t>, </a:t>
            </a:r>
            <a:r>
              <a:rPr lang="en-US" sz="2300" dirty="0" err="1" smtClean="0">
                <a:solidFill>
                  <a:srgbClr val="404040"/>
                </a:solidFill>
              </a:rPr>
              <a:t>ol</a:t>
            </a:r>
            <a:r>
              <a:rPr lang="en-US" sz="2300" dirty="0" smtClean="0">
                <a:solidFill>
                  <a:srgbClr val="404040"/>
                </a:solidFill>
              </a:rPr>
              <a:t> extreme </a:t>
            </a:r>
            <a:r>
              <a:rPr lang="en-US" sz="2300" dirty="0" err="1" smtClean="0">
                <a:solidFill>
                  <a:srgbClr val="404040"/>
                </a:solidFill>
              </a:rPr>
              <a:t>mo</a:t>
            </a:r>
            <a:r>
              <a:rPr lang="en-US" sz="2300" dirty="0" smtClean="0">
                <a:solidFill>
                  <a:srgbClr val="404040"/>
                </a:solidFill>
              </a:rPr>
              <a:t> variability long </a:t>
            </a:r>
            <a:r>
              <a:rPr lang="en-US" sz="2300" dirty="0" err="1" smtClean="0">
                <a:solidFill>
                  <a:srgbClr val="404040"/>
                </a:solidFill>
              </a:rPr>
              <a:t>ol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tempereja</a:t>
            </a:r>
            <a:r>
              <a:rPr lang="en-US" sz="2300" dirty="0" smtClean="0">
                <a:solidFill>
                  <a:srgbClr val="404040"/>
                </a:solidFill>
              </a:rPr>
              <a:t>, </a:t>
            </a:r>
            <a:r>
              <a:rPr lang="en-US" sz="2300" dirty="0" err="1" smtClean="0">
                <a:solidFill>
                  <a:srgbClr val="404040"/>
                </a:solidFill>
              </a:rPr>
              <a:t>ren</a:t>
            </a:r>
            <a:r>
              <a:rPr lang="en-US" sz="2300" dirty="0" smtClean="0">
                <a:solidFill>
                  <a:srgbClr val="404040"/>
                </a:solidFill>
              </a:rPr>
              <a:t>, level </a:t>
            </a:r>
            <a:r>
              <a:rPr lang="en-US" sz="2300" dirty="0" err="1" smtClean="0">
                <a:solidFill>
                  <a:srgbClr val="404040"/>
                </a:solidFill>
              </a:rPr>
              <a:t>blong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solwota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mo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ol</a:t>
            </a:r>
            <a:r>
              <a:rPr lang="en-US" sz="2300" dirty="0" smtClean="0">
                <a:solidFill>
                  <a:srgbClr val="404040"/>
                </a:solidFill>
              </a:rPr>
              <a:t> </a:t>
            </a:r>
            <a:r>
              <a:rPr lang="en-US" sz="2300" dirty="0" err="1" smtClean="0">
                <a:solidFill>
                  <a:srgbClr val="404040"/>
                </a:solidFill>
              </a:rPr>
              <a:t>nara</a:t>
            </a:r>
            <a:r>
              <a:rPr lang="en-US" sz="2300" dirty="0" smtClean="0">
                <a:solidFill>
                  <a:srgbClr val="404040"/>
                </a:solidFill>
              </a:rPr>
              <a:t> variable</a:t>
            </a:r>
            <a:r>
              <a:rPr lang="en-US" sz="2300" dirty="0" smtClean="0">
                <a:solidFill>
                  <a:srgbClr val="404040"/>
                </a:solidFill>
              </a:rPr>
              <a:t>.</a:t>
            </a:r>
            <a:endParaRPr lang="en-AU" sz="2300" dirty="0">
              <a:solidFill>
                <a:srgbClr val="404040"/>
              </a:solidFill>
            </a:endParaRPr>
          </a:p>
          <a:p>
            <a:pPr marL="3175" eaLnBrk="0" hangingPunct="0">
              <a:spcAft>
                <a:spcPts val="1200"/>
              </a:spcAft>
              <a:buClr>
                <a:srgbClr val="99CCFF"/>
              </a:buClr>
              <a:tabLst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endParaRPr lang="en-AU" sz="1000" dirty="0">
              <a:solidFill>
                <a:schemeClr val="accent5">
                  <a:lumMod val="75000"/>
                </a:schemeClr>
              </a:solidFill>
              <a:latin typeface="Calibri" charset="0"/>
            </a:endParaRPr>
          </a:p>
          <a:p>
            <a:pPr marL="3175" eaLnBrk="0" hangingPunct="0">
              <a:spcAft>
                <a:spcPts val="1200"/>
              </a:spcAft>
              <a:buClr>
                <a:srgbClr val="99CCFF"/>
              </a:buClr>
              <a:tabLst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Klaemet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variability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klaemet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jens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oli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hapen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wanwan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(no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tugeta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mo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oli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save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hapen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 long </a:t>
            </a:r>
            <a:r>
              <a:rPr lang="en-US" sz="2300" b="1" dirty="0" err="1" smtClean="0">
                <a:solidFill>
                  <a:schemeClr val="accent5">
                    <a:lumMod val="75000"/>
                  </a:schemeClr>
                </a:solidFill>
              </a:rPr>
              <a:t>semtaem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AU" sz="2300" b="1" dirty="0">
              <a:solidFill>
                <a:schemeClr val="accent5">
                  <a:lumMod val="75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93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" name="Straight Arrow Connector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099556"/>
            <a:ext cx="8369300" cy="147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69913" y="4120615"/>
            <a:ext cx="807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our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1755775" y="4120615"/>
            <a:ext cx="59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ei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844800" y="4120615"/>
            <a:ext cx="94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anis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5334000" y="4115852"/>
            <a:ext cx="105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Ten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yia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4114800" y="4120615"/>
            <a:ext cx="552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Y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ia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6907276" y="4115851"/>
            <a:ext cx="2319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Wan hundred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yia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281113" y="3080802"/>
            <a:ext cx="862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9999"/>
                </a:solidFill>
                <a:latin typeface="Calibri" charset="0"/>
              </a:rPr>
              <a:t>Weta</a:t>
            </a:r>
            <a:endParaRPr lang="en-US" sz="2400" b="1" dirty="0">
              <a:solidFill>
                <a:srgbClr val="009999"/>
              </a:solidFill>
              <a:latin typeface="Calibri" charset="0"/>
            </a:endParaRP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3532188" y="2637890"/>
            <a:ext cx="2659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9999"/>
                </a:solidFill>
                <a:latin typeface="Calibri" charset="0"/>
              </a:rPr>
              <a:t>Klaemet</a:t>
            </a:r>
            <a:r>
              <a:rPr lang="en-US" sz="2400" b="1" dirty="0" smtClean="0">
                <a:solidFill>
                  <a:srgbClr val="009999"/>
                </a:solidFill>
                <a:latin typeface="Calibri" charset="0"/>
              </a:rPr>
              <a:t> variability</a:t>
            </a:r>
            <a:endParaRPr lang="en-US" sz="2400" b="1" dirty="0">
              <a:solidFill>
                <a:srgbClr val="009999"/>
              </a:solidFill>
              <a:latin typeface="Calibri" charset="0"/>
            </a:endParaRP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5988050" y="1893352"/>
            <a:ext cx="1838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9999"/>
                </a:solidFill>
                <a:latin typeface="Calibri" charset="0"/>
              </a:rPr>
              <a:t>Klaemet</a:t>
            </a:r>
            <a:r>
              <a:rPr lang="en-US" sz="2400" b="1" dirty="0" smtClean="0">
                <a:solidFill>
                  <a:srgbClr val="009999"/>
                </a:solidFill>
                <a:latin typeface="Calibri" charset="0"/>
              </a:rPr>
              <a:t> </a:t>
            </a:r>
            <a:r>
              <a:rPr lang="en-US" sz="2400" b="1" dirty="0" err="1" smtClean="0">
                <a:solidFill>
                  <a:srgbClr val="009999"/>
                </a:solidFill>
                <a:latin typeface="Calibri" charset="0"/>
              </a:rPr>
              <a:t>jens</a:t>
            </a:r>
            <a:endParaRPr lang="en-US" sz="2400" b="1" dirty="0">
              <a:solidFill>
                <a:srgbClr val="009999"/>
              </a:solidFill>
              <a:latin typeface="Calibri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43870" y="3587214"/>
            <a:ext cx="2923949" cy="7343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124200" y="3152239"/>
            <a:ext cx="3352800" cy="2878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562600" y="2398177"/>
            <a:ext cx="2971800" cy="6053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  <a:headEnd type="arrow"/>
            <a:tailEnd type="arrow"/>
          </a:ln>
          <a:effectLst/>
        </p:spPr>
      </p:cxnSp>
      <p:sp>
        <p:nvSpPr>
          <p:cNvPr id="6158" name="TextBox 14"/>
          <p:cNvSpPr txBox="1">
            <a:spLocks noChangeArrowheads="1"/>
          </p:cNvSpPr>
          <p:nvPr/>
        </p:nvSpPr>
        <p:spPr bwMode="auto">
          <a:xfrm>
            <a:off x="533400" y="4619090"/>
            <a:ext cx="762000" cy="940051"/>
          </a:xfrm>
          <a:prstGeom prst="rect">
            <a:avLst/>
          </a:prstGeom>
          <a:solidFill>
            <a:srgbClr val="CCFFFF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Ol</a:t>
            </a:r>
            <a:r>
              <a:rPr lang="en-US" b="1" dirty="0" smtClean="0">
                <a:solidFill>
                  <a:srgbClr val="1A7C99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bigfala</a:t>
            </a:r>
            <a:r>
              <a:rPr lang="en-US" b="1" dirty="0" smtClean="0">
                <a:solidFill>
                  <a:srgbClr val="1A7C99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ren</a:t>
            </a:r>
            <a:endParaRPr lang="en-US" b="1" dirty="0">
              <a:solidFill>
                <a:srgbClr val="1A7C99"/>
              </a:solidFill>
              <a:latin typeface="Calibri" charset="0"/>
            </a:endParaRPr>
          </a:p>
        </p:txBody>
      </p:sp>
      <p:sp>
        <p:nvSpPr>
          <p:cNvPr id="6159" name="TextBox 15"/>
          <p:cNvSpPr txBox="1">
            <a:spLocks noChangeArrowheads="1"/>
          </p:cNvSpPr>
          <p:nvPr/>
        </p:nvSpPr>
        <p:spPr bwMode="auto">
          <a:xfrm>
            <a:off x="1379538" y="5230277"/>
            <a:ext cx="990600" cy="676275"/>
          </a:xfrm>
          <a:prstGeom prst="rect">
            <a:avLst/>
          </a:prstGeom>
          <a:solidFill>
            <a:srgbClr val="CCFFFF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Tropikol</a:t>
            </a:r>
            <a:r>
              <a:rPr lang="en-US" b="1" dirty="0" smtClean="0">
                <a:solidFill>
                  <a:srgbClr val="1A7C99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saeklon</a:t>
            </a:r>
            <a:endParaRPr lang="en-US" b="1" dirty="0">
              <a:solidFill>
                <a:srgbClr val="1A7C99"/>
              </a:solidFill>
              <a:latin typeface="Calibri" charset="0"/>
            </a:endParaRPr>
          </a:p>
        </p:txBody>
      </p:sp>
      <p:sp>
        <p:nvSpPr>
          <p:cNvPr id="6160" name="TextBox 16"/>
          <p:cNvSpPr txBox="1">
            <a:spLocks noChangeArrowheads="1"/>
          </p:cNvSpPr>
          <p:nvPr/>
        </p:nvSpPr>
        <p:spPr bwMode="auto">
          <a:xfrm>
            <a:off x="2449513" y="4654015"/>
            <a:ext cx="1447800" cy="663053"/>
          </a:xfrm>
          <a:prstGeom prst="rect">
            <a:avLst/>
          </a:prstGeom>
          <a:solidFill>
            <a:srgbClr val="CCFFFF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1A7C99"/>
                </a:solidFill>
                <a:latin typeface="Calibri" charset="0"/>
              </a:rPr>
              <a:t>Wet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sisen</a:t>
            </a:r>
            <a:r>
              <a:rPr lang="en-US" b="1" dirty="0" smtClean="0">
                <a:solidFill>
                  <a:srgbClr val="1A7C99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mo</a:t>
            </a:r>
            <a:endParaRPr lang="en-US" b="1" dirty="0">
              <a:solidFill>
                <a:srgbClr val="1A7C99"/>
              </a:solidFill>
              <a:latin typeface="Calibri" charset="0"/>
            </a:endParaRPr>
          </a:p>
          <a:p>
            <a:pPr algn="ctr" eaLnBrk="1" hangingPunct="1"/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drae</a:t>
            </a:r>
            <a:r>
              <a:rPr lang="en-US" b="1" dirty="0" smtClean="0">
                <a:solidFill>
                  <a:srgbClr val="1A7C99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sisen</a:t>
            </a:r>
            <a:endParaRPr lang="en-US" b="1" dirty="0">
              <a:solidFill>
                <a:srgbClr val="1A7C99"/>
              </a:solidFill>
              <a:latin typeface="Calibri" charset="0"/>
            </a:endParaRPr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4114800" y="5223316"/>
            <a:ext cx="1200150" cy="663053"/>
          </a:xfrm>
          <a:prstGeom prst="rect">
            <a:avLst/>
          </a:prstGeom>
          <a:solidFill>
            <a:srgbClr val="CCFFFF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1A7C99"/>
                </a:solidFill>
                <a:latin typeface="Calibri" charset="0"/>
              </a:rPr>
              <a:t>El Niño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mo</a:t>
            </a:r>
            <a:r>
              <a:rPr lang="en-US" b="1" dirty="0" smtClean="0">
                <a:solidFill>
                  <a:srgbClr val="1A7C99"/>
                </a:solidFill>
                <a:latin typeface="Calibri" charset="0"/>
              </a:rPr>
              <a:t> La Niña</a:t>
            </a:r>
            <a:endParaRPr lang="en-US" b="1" dirty="0">
              <a:solidFill>
                <a:srgbClr val="1A7C99"/>
              </a:solidFill>
              <a:latin typeface="Calibri" charset="0"/>
            </a:endParaRPr>
          </a:p>
        </p:txBody>
      </p:sp>
      <p:sp>
        <p:nvSpPr>
          <p:cNvPr id="6163" name="TextBox 19"/>
          <p:cNvSpPr txBox="1">
            <a:spLocks noChangeArrowheads="1"/>
          </p:cNvSpPr>
          <p:nvPr/>
        </p:nvSpPr>
        <p:spPr bwMode="auto">
          <a:xfrm>
            <a:off x="6938963" y="5230277"/>
            <a:ext cx="1658937" cy="1217050"/>
          </a:xfrm>
          <a:prstGeom prst="rect">
            <a:avLst/>
          </a:prstGeom>
          <a:solidFill>
            <a:srgbClr val="CCFFFF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1A7C99"/>
                </a:solidFill>
                <a:latin typeface="Calibri" charset="0"/>
              </a:rPr>
              <a:t>Global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woming</a:t>
            </a:r>
            <a:endParaRPr lang="en-US" b="1" dirty="0">
              <a:solidFill>
                <a:srgbClr val="1A7C99"/>
              </a:solidFill>
              <a:latin typeface="Calibri" charset="0"/>
            </a:endParaRPr>
          </a:p>
          <a:p>
            <a:pPr algn="ctr" eaLnBrk="1" hangingPunct="1"/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mo</a:t>
            </a:r>
            <a:endParaRPr lang="en-US" b="1" dirty="0">
              <a:solidFill>
                <a:srgbClr val="1A7C99"/>
              </a:solidFill>
              <a:latin typeface="Calibri" charset="0"/>
            </a:endParaRPr>
          </a:p>
          <a:p>
            <a:pPr algn="ctr" eaLnBrk="1" hangingPunct="1"/>
            <a:r>
              <a:rPr lang="en-US" b="1" dirty="0" err="1">
                <a:solidFill>
                  <a:srgbClr val="1A7C99"/>
                </a:solidFill>
                <a:latin typeface="Calibri" charset="0"/>
              </a:rPr>
              <a:t>a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sid</a:t>
            </a:r>
            <a:r>
              <a:rPr lang="en-US" b="1" dirty="0" smtClean="0">
                <a:solidFill>
                  <a:srgbClr val="1A7C99"/>
                </a:solidFill>
                <a:latin typeface="Calibri" charset="0"/>
              </a:rPr>
              <a:t> long </a:t>
            </a:r>
            <a:r>
              <a:rPr lang="en-US" b="1" dirty="0" err="1" smtClean="0">
                <a:solidFill>
                  <a:srgbClr val="1A7C99"/>
                </a:solidFill>
                <a:latin typeface="Calibri" charset="0"/>
              </a:rPr>
              <a:t>solwota</a:t>
            </a:r>
            <a:endParaRPr lang="en-US" b="1" dirty="0">
              <a:solidFill>
                <a:srgbClr val="1A7C9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255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4"/>
          <p:cNvSpPr>
            <a:spLocks noChangeArrowheads="1"/>
          </p:cNvSpPr>
          <p:nvPr/>
        </p:nvSpPr>
        <p:spPr bwMode="auto">
          <a:xfrm>
            <a:off x="544257" y="2031228"/>
            <a:ext cx="7962258" cy="41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858" tIns="39429" rIns="78858" bIns="39429">
            <a:spAutoFit/>
          </a:bodyPr>
          <a:lstStyle/>
          <a:p>
            <a:r>
              <a:rPr lang="en-US" sz="2400" dirty="0" err="1" smtClean="0">
                <a:solidFill>
                  <a:srgbClr val="404040"/>
                </a:solidFill>
              </a:rPr>
              <a:t>Fokast</a:t>
            </a:r>
            <a:r>
              <a:rPr lang="en-US" sz="2400" dirty="0" smtClean="0">
                <a:solidFill>
                  <a:srgbClr val="404040"/>
                </a:solidFill>
              </a:rPr>
              <a:t> hemi save </a:t>
            </a:r>
            <a:r>
              <a:rPr lang="en-US" sz="2400" dirty="0" err="1" smtClean="0">
                <a:solidFill>
                  <a:srgbClr val="404040"/>
                </a:solidFill>
              </a:rPr>
              <a:t>avelebol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ol</a:t>
            </a:r>
            <a:r>
              <a:rPr lang="en-US" sz="2400" dirty="0" smtClean="0">
                <a:solidFill>
                  <a:srgbClr val="404040"/>
                </a:solidFill>
              </a:rPr>
              <a:t> hour, </a:t>
            </a:r>
            <a:r>
              <a:rPr lang="en-US" sz="2400" dirty="0" err="1" smtClean="0">
                <a:solidFill>
                  <a:srgbClr val="404040"/>
                </a:solidFill>
              </a:rPr>
              <a:t>dei</a:t>
            </a:r>
            <a:r>
              <a:rPr lang="en-US" sz="2400" dirty="0" smtClean="0">
                <a:solidFill>
                  <a:srgbClr val="404040"/>
                </a:solidFill>
              </a:rPr>
              <a:t>, </a:t>
            </a:r>
            <a:r>
              <a:rPr lang="en-US" sz="2400" dirty="0" err="1" smtClean="0">
                <a:solidFill>
                  <a:srgbClr val="404040"/>
                </a:solidFill>
              </a:rPr>
              <a:t>manis</a:t>
            </a:r>
            <a:r>
              <a:rPr lang="en-US" sz="2400" dirty="0" smtClean="0">
                <a:solidFill>
                  <a:srgbClr val="404040"/>
                </a:solidFill>
              </a:rPr>
              <a:t> o even </a:t>
            </a:r>
            <a:r>
              <a:rPr lang="en-US" sz="2400" dirty="0" err="1" smtClean="0">
                <a:solidFill>
                  <a:srgbClr val="404040"/>
                </a:solidFill>
              </a:rPr>
              <a:t>kasem</a:t>
            </a:r>
            <a:r>
              <a:rPr lang="en-US" sz="2400" dirty="0" smtClean="0">
                <a:solidFill>
                  <a:srgbClr val="404040"/>
                </a:solidFill>
              </a:rPr>
              <a:t> ten </a:t>
            </a:r>
            <a:r>
              <a:rPr lang="en-US" sz="2400" dirty="0" err="1" smtClean="0">
                <a:solidFill>
                  <a:srgbClr val="404040"/>
                </a:solidFill>
              </a:rPr>
              <a:t>yia</a:t>
            </a:r>
            <a:r>
              <a:rPr lang="en-US" sz="2400" dirty="0" smtClean="0">
                <a:solidFill>
                  <a:srgbClr val="404040"/>
                </a:solidFill>
              </a:rPr>
              <a:t>.</a:t>
            </a:r>
            <a:endParaRPr lang="en-US" sz="2400" dirty="0">
              <a:solidFill>
                <a:srgbClr val="404040"/>
              </a:solidFill>
            </a:endParaRPr>
          </a:p>
          <a:p>
            <a:endParaRPr lang="en-US" sz="2400" dirty="0">
              <a:solidFill>
                <a:srgbClr val="404040"/>
              </a:solidFill>
            </a:endParaRPr>
          </a:p>
          <a:p>
            <a:r>
              <a:rPr lang="en-US" sz="2400" dirty="0" smtClean="0">
                <a:solidFill>
                  <a:srgbClr val="404040"/>
                </a:solidFill>
              </a:rPr>
              <a:t>Wan </a:t>
            </a:r>
            <a:r>
              <a:rPr lang="en-US" sz="2400" dirty="0" err="1" smtClean="0">
                <a:solidFill>
                  <a:srgbClr val="404040"/>
                </a:solidFill>
              </a:rPr>
              <a:t>exambol</a:t>
            </a:r>
            <a:r>
              <a:rPr lang="en-US" sz="2400" dirty="0" smtClean="0">
                <a:solidFill>
                  <a:srgbClr val="404040"/>
                </a:solidFill>
              </a:rPr>
              <a:t>, Vanuatu </a:t>
            </a:r>
            <a:r>
              <a:rPr lang="en-US" sz="2400" dirty="0">
                <a:solidFill>
                  <a:srgbClr val="404040"/>
                </a:solidFill>
              </a:rPr>
              <a:t>Meteorology </a:t>
            </a:r>
            <a:r>
              <a:rPr lang="en-US" sz="2400" dirty="0" err="1" smtClean="0">
                <a:solidFill>
                  <a:srgbClr val="404040"/>
                </a:solidFill>
              </a:rPr>
              <a:t>mo</a:t>
            </a:r>
            <a:r>
              <a:rPr lang="en-US" sz="2400" dirty="0" smtClean="0">
                <a:solidFill>
                  <a:srgbClr val="404040"/>
                </a:solidFill>
              </a:rPr>
              <a:t> Geo-hazard </a:t>
            </a:r>
            <a:r>
              <a:rPr lang="en-US" sz="2400" dirty="0">
                <a:solidFill>
                  <a:srgbClr val="404040"/>
                </a:solidFill>
              </a:rPr>
              <a:t>Department i</a:t>
            </a:r>
            <a:r>
              <a:rPr lang="en-US" sz="2400" dirty="0" smtClean="0">
                <a:solidFill>
                  <a:srgbClr val="404040"/>
                </a:solidFill>
              </a:rPr>
              <a:t> save </a:t>
            </a:r>
            <a:r>
              <a:rPr lang="en-US" sz="2400" dirty="0" err="1" smtClean="0">
                <a:solidFill>
                  <a:srgbClr val="404040"/>
                </a:solidFill>
              </a:rPr>
              <a:t>relisim</a:t>
            </a:r>
            <a:r>
              <a:rPr lang="en-US" sz="2400" dirty="0" smtClean="0">
                <a:solidFill>
                  <a:srgbClr val="404040"/>
                </a:solidFill>
              </a:rPr>
              <a:t> wan </a:t>
            </a:r>
            <a:r>
              <a:rPr lang="en-US" sz="2400" b="1" dirty="0" err="1" smtClean="0">
                <a:solidFill>
                  <a:srgbClr val="404040"/>
                </a:solidFill>
              </a:rPr>
              <a:t>rabis</a:t>
            </a:r>
            <a:r>
              <a:rPr lang="en-US" sz="2400" b="1" dirty="0" smtClean="0">
                <a:solidFill>
                  <a:srgbClr val="404040"/>
                </a:solidFill>
              </a:rPr>
              <a:t> </a:t>
            </a:r>
            <a:r>
              <a:rPr lang="en-US" sz="2400" b="1" dirty="0" err="1" smtClean="0">
                <a:solidFill>
                  <a:srgbClr val="404040"/>
                </a:solidFill>
              </a:rPr>
              <a:t>weta</a:t>
            </a:r>
            <a:r>
              <a:rPr lang="en-US" sz="2400" b="1" dirty="0" smtClean="0">
                <a:solidFill>
                  <a:srgbClr val="404040"/>
                </a:solidFill>
              </a:rPr>
              <a:t> </a:t>
            </a:r>
            <a:r>
              <a:rPr lang="en-US" sz="2400" b="1" dirty="0" err="1" smtClean="0">
                <a:solidFill>
                  <a:srgbClr val="404040"/>
                </a:solidFill>
              </a:rPr>
              <a:t>woning</a:t>
            </a:r>
            <a:r>
              <a:rPr lang="en-US" sz="2400" b="1" dirty="0" smtClean="0">
                <a:solidFill>
                  <a:srgbClr val="404040"/>
                </a:solidFill>
              </a:rPr>
              <a:t> </a:t>
            </a:r>
            <a:r>
              <a:rPr lang="en-US" sz="2400" dirty="0" smtClean="0">
                <a:solidFill>
                  <a:srgbClr val="404040"/>
                </a:solidFill>
              </a:rPr>
              <a:t>long </a:t>
            </a:r>
            <a:r>
              <a:rPr lang="en-US" sz="2400" dirty="0" err="1" smtClean="0">
                <a:solidFill>
                  <a:srgbClr val="404040"/>
                </a:solidFill>
              </a:rPr>
              <a:t>nekis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>
                <a:solidFill>
                  <a:srgbClr val="404040"/>
                </a:solidFill>
              </a:rPr>
              <a:t>24 hours, </a:t>
            </a:r>
            <a:r>
              <a:rPr lang="en-US" sz="2400" dirty="0" err="1" smtClean="0">
                <a:solidFill>
                  <a:srgbClr val="404040"/>
                </a:solidFill>
              </a:rPr>
              <a:t>fokastem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ol</a:t>
            </a:r>
            <a:r>
              <a:rPr lang="en-US" sz="2400" dirty="0" smtClean="0">
                <a:solidFill>
                  <a:srgbClr val="404040"/>
                </a:solidFill>
              </a:rPr>
              <a:t> win </a:t>
            </a:r>
            <a:r>
              <a:rPr lang="en-US" sz="2400" dirty="0" err="1" smtClean="0">
                <a:solidFill>
                  <a:srgbClr val="404040"/>
                </a:solidFill>
              </a:rPr>
              <a:t>blong</a:t>
            </a:r>
            <a:r>
              <a:rPr lang="en-US" sz="2400" dirty="0" smtClean="0">
                <a:solidFill>
                  <a:srgbClr val="404040"/>
                </a:solidFill>
              </a:rPr>
              <a:t> 40 </a:t>
            </a:r>
            <a:r>
              <a:rPr lang="en-US" sz="2400" dirty="0" err="1" smtClean="0">
                <a:solidFill>
                  <a:srgbClr val="404040"/>
                </a:solidFill>
              </a:rPr>
              <a:t>kasem</a:t>
            </a:r>
            <a:r>
              <a:rPr lang="en-US" sz="2400" dirty="0" smtClean="0">
                <a:solidFill>
                  <a:srgbClr val="404040"/>
                </a:solidFill>
              </a:rPr>
              <a:t> 50km long wan hour </a:t>
            </a:r>
            <a:r>
              <a:rPr lang="en-US" sz="2400" dirty="0" err="1" smtClean="0">
                <a:solidFill>
                  <a:srgbClr val="404040"/>
                </a:solidFill>
              </a:rPr>
              <a:t>mo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ol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hevi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ren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wetem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janis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blong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wota</a:t>
            </a:r>
            <a:r>
              <a:rPr lang="en-US" sz="2400" dirty="0" smtClean="0">
                <a:solidFill>
                  <a:srgbClr val="404040"/>
                </a:solidFill>
              </a:rPr>
              <a:t> i </a:t>
            </a:r>
            <a:r>
              <a:rPr lang="en-US" sz="2400" dirty="0" err="1" smtClean="0">
                <a:solidFill>
                  <a:srgbClr val="404040"/>
                </a:solidFill>
              </a:rPr>
              <a:t>kam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antap</a:t>
            </a:r>
            <a:r>
              <a:rPr lang="en-US" sz="2400" dirty="0" smtClean="0">
                <a:solidFill>
                  <a:srgbClr val="404040"/>
                </a:solidFill>
              </a:rPr>
              <a:t> long </a:t>
            </a:r>
            <a:r>
              <a:rPr lang="en-US" sz="2400" dirty="0" err="1" smtClean="0">
                <a:solidFill>
                  <a:srgbClr val="404040"/>
                </a:solidFill>
              </a:rPr>
              <a:t>sam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eria</a:t>
            </a:r>
            <a:r>
              <a:rPr lang="en-US" sz="2400" dirty="0" smtClean="0">
                <a:solidFill>
                  <a:srgbClr val="404040"/>
                </a:solidFill>
              </a:rPr>
              <a:t>, o </a:t>
            </a:r>
            <a:r>
              <a:rPr lang="en-US" sz="2400" dirty="0" err="1" smtClean="0">
                <a:solidFill>
                  <a:srgbClr val="404040"/>
                </a:solidFill>
              </a:rPr>
              <a:t>oli</a:t>
            </a:r>
            <a:r>
              <a:rPr lang="en-US" sz="2400" dirty="0" smtClean="0">
                <a:solidFill>
                  <a:srgbClr val="404040"/>
                </a:solidFill>
              </a:rPr>
              <a:t> save  </a:t>
            </a:r>
            <a:r>
              <a:rPr lang="en-US" sz="2400" dirty="0" err="1" smtClean="0">
                <a:solidFill>
                  <a:srgbClr val="404040"/>
                </a:solidFill>
              </a:rPr>
              <a:t>putum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aot</a:t>
            </a:r>
            <a:r>
              <a:rPr lang="en-US" sz="2400" dirty="0" smtClean="0">
                <a:solidFill>
                  <a:srgbClr val="404040"/>
                </a:solidFill>
              </a:rPr>
              <a:t> wan </a:t>
            </a:r>
            <a:r>
              <a:rPr lang="en-US" sz="2400" b="1" dirty="0" err="1" smtClean="0">
                <a:solidFill>
                  <a:srgbClr val="404040"/>
                </a:solidFill>
              </a:rPr>
              <a:t>sisenal</a:t>
            </a:r>
            <a:r>
              <a:rPr lang="en-US" sz="2400" b="1" dirty="0" smtClean="0">
                <a:solidFill>
                  <a:srgbClr val="404040"/>
                </a:solidFill>
              </a:rPr>
              <a:t> </a:t>
            </a:r>
            <a:r>
              <a:rPr lang="en-US" sz="2400" b="1" dirty="0" err="1" smtClean="0">
                <a:solidFill>
                  <a:srgbClr val="404040"/>
                </a:solidFill>
              </a:rPr>
              <a:t>fokast</a:t>
            </a:r>
            <a:r>
              <a:rPr lang="en-US" sz="2400" dirty="0" smtClean="0">
                <a:solidFill>
                  <a:srgbClr val="404040"/>
                </a:solidFill>
              </a:rPr>
              <a:t>, we i save </a:t>
            </a:r>
            <a:r>
              <a:rPr lang="en-US" sz="2400" dirty="0" err="1" smtClean="0">
                <a:solidFill>
                  <a:srgbClr val="404040"/>
                </a:solidFill>
              </a:rPr>
              <a:t>prediktim</a:t>
            </a:r>
            <a:r>
              <a:rPr lang="en-US" sz="2400" dirty="0" smtClean="0">
                <a:solidFill>
                  <a:srgbClr val="404040"/>
                </a:solidFill>
              </a:rPr>
              <a:t> wan strong </a:t>
            </a:r>
            <a:r>
              <a:rPr lang="en-US" sz="2400" dirty="0">
                <a:solidFill>
                  <a:srgbClr val="404040"/>
                </a:solidFill>
              </a:rPr>
              <a:t>El Niño </a:t>
            </a:r>
            <a:r>
              <a:rPr lang="en-US" sz="2400" dirty="0" smtClean="0">
                <a:solidFill>
                  <a:srgbClr val="404040"/>
                </a:solidFill>
              </a:rPr>
              <a:t>long </a:t>
            </a:r>
            <a:r>
              <a:rPr lang="en-US" sz="2400" dirty="0" err="1" smtClean="0">
                <a:solidFill>
                  <a:srgbClr val="404040"/>
                </a:solidFill>
              </a:rPr>
              <a:t>Pasifik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mo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</a:rPr>
              <a:t>fokastem</a:t>
            </a:r>
            <a:r>
              <a:rPr lang="en-US" sz="2400" dirty="0" smtClean="0">
                <a:solidFill>
                  <a:srgbClr val="404040"/>
                </a:solidFill>
              </a:rPr>
              <a:t>  </a:t>
            </a:r>
            <a:r>
              <a:rPr lang="en-US" sz="2400" dirty="0" err="1" smtClean="0">
                <a:solidFill>
                  <a:srgbClr val="404040"/>
                </a:solidFill>
              </a:rPr>
              <a:t>ren</a:t>
            </a:r>
            <a:r>
              <a:rPr lang="en-US" sz="2400" dirty="0" smtClean="0">
                <a:solidFill>
                  <a:srgbClr val="404040"/>
                </a:solidFill>
              </a:rPr>
              <a:t> we hemi below long </a:t>
            </a:r>
            <a:r>
              <a:rPr lang="en-US" sz="2400" dirty="0" err="1" smtClean="0">
                <a:solidFill>
                  <a:srgbClr val="404040"/>
                </a:solidFill>
              </a:rPr>
              <a:t>nomol</a:t>
            </a:r>
            <a:r>
              <a:rPr lang="en-US" sz="2400" dirty="0" smtClean="0">
                <a:solidFill>
                  <a:srgbClr val="404040"/>
                </a:solidFill>
              </a:rPr>
              <a:t> (</a:t>
            </a:r>
            <a:r>
              <a:rPr lang="en-US" sz="2400" dirty="0" err="1" smtClean="0">
                <a:solidFill>
                  <a:srgbClr val="404040"/>
                </a:solidFill>
              </a:rPr>
              <a:t>averej</a:t>
            </a:r>
            <a:r>
              <a:rPr lang="en-US" sz="2400" dirty="0" smtClean="0">
                <a:solidFill>
                  <a:srgbClr val="404040"/>
                </a:solidFill>
              </a:rPr>
              <a:t>) long Vanuatu long </a:t>
            </a:r>
            <a:r>
              <a:rPr lang="en-US" sz="2400" dirty="0" err="1" smtClean="0">
                <a:solidFill>
                  <a:srgbClr val="404040"/>
                </a:solidFill>
              </a:rPr>
              <a:t>nekis</a:t>
            </a:r>
            <a:r>
              <a:rPr lang="en-US" sz="2400" dirty="0" smtClean="0">
                <a:solidFill>
                  <a:srgbClr val="404040"/>
                </a:solidFill>
              </a:rPr>
              <a:t> tri </a:t>
            </a:r>
            <a:r>
              <a:rPr lang="en-US" sz="2400" dirty="0" err="1" smtClean="0">
                <a:solidFill>
                  <a:srgbClr val="404040"/>
                </a:solidFill>
              </a:rPr>
              <a:t>manis</a:t>
            </a:r>
            <a:r>
              <a:rPr lang="en-US" sz="2400" dirty="0" smtClean="0">
                <a:solidFill>
                  <a:srgbClr val="404040"/>
                </a:solidFill>
              </a:rPr>
              <a:t> we i </a:t>
            </a:r>
            <a:r>
              <a:rPr lang="en-US" sz="2400" dirty="0" err="1" smtClean="0">
                <a:solidFill>
                  <a:srgbClr val="404040"/>
                </a:solidFill>
              </a:rPr>
              <a:t>stap</a:t>
            </a:r>
            <a:r>
              <a:rPr lang="en-US" sz="2400" dirty="0" smtClean="0">
                <a:solidFill>
                  <a:srgbClr val="404040"/>
                </a:solidFill>
              </a:rPr>
              <a:t>.</a:t>
            </a:r>
            <a:endParaRPr lang="en-AU"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296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96057" y="2622712"/>
            <a:ext cx="1886881" cy="200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583" tIns="45636" rIns="91583" bIns="45636">
            <a:spAutoFit/>
          </a:bodyPr>
          <a:lstStyle/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2000" dirty="0" err="1" smtClean="0">
                <a:solidFill>
                  <a:srgbClr val="404040"/>
                </a:solidFill>
              </a:rPr>
              <a:t>Klaemet</a:t>
            </a:r>
            <a:r>
              <a:rPr lang="en-US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</a:rPr>
              <a:t>jens</a:t>
            </a:r>
            <a:endParaRPr lang="en-US" sz="2000" dirty="0">
              <a:solidFill>
                <a:srgbClr val="404040"/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1500" dirty="0" err="1" smtClean="0">
                <a:solidFill>
                  <a:srgbClr val="404040"/>
                </a:solidFill>
              </a:rPr>
              <a:t>Ol</a:t>
            </a:r>
            <a:r>
              <a:rPr lang="en-US" sz="1500" dirty="0" smtClean="0">
                <a:solidFill>
                  <a:srgbClr val="404040"/>
                </a:solidFill>
              </a:rPr>
              <a:t> risk we </a:t>
            </a:r>
            <a:r>
              <a:rPr lang="en-US" sz="1500" dirty="0" err="1" smtClean="0">
                <a:solidFill>
                  <a:srgbClr val="404040"/>
                </a:solidFill>
              </a:rPr>
              <a:t>oli</a:t>
            </a:r>
            <a:r>
              <a:rPr lang="en-US" sz="1500" dirty="0" smtClean="0">
                <a:solidFill>
                  <a:srgbClr val="404040"/>
                </a:solidFill>
              </a:rPr>
              <a:t> </a:t>
            </a:r>
            <a:r>
              <a:rPr lang="en-US" sz="1500" dirty="0" err="1" smtClean="0">
                <a:solidFill>
                  <a:srgbClr val="404040"/>
                </a:solidFill>
              </a:rPr>
              <a:t>stap</a:t>
            </a:r>
            <a:r>
              <a:rPr lang="en-US" sz="1500" dirty="0" smtClean="0">
                <a:solidFill>
                  <a:srgbClr val="404040"/>
                </a:solidFill>
              </a:rPr>
              <a:t> </a:t>
            </a:r>
            <a:r>
              <a:rPr lang="en-US" sz="1500" dirty="0" err="1" smtClean="0">
                <a:solidFill>
                  <a:srgbClr val="404040"/>
                </a:solidFill>
              </a:rPr>
              <a:t>kam</a:t>
            </a:r>
            <a:r>
              <a:rPr lang="en-US" sz="1500" dirty="0" smtClean="0">
                <a:solidFill>
                  <a:srgbClr val="404040"/>
                </a:solidFill>
              </a:rPr>
              <a:t> </a:t>
            </a:r>
            <a:r>
              <a:rPr lang="en-US" sz="1500" dirty="0" err="1" smtClean="0">
                <a:solidFill>
                  <a:srgbClr val="404040"/>
                </a:solidFill>
              </a:rPr>
              <a:t>antap</a:t>
            </a:r>
            <a:r>
              <a:rPr lang="en-US" sz="1500" dirty="0" smtClean="0">
                <a:solidFill>
                  <a:srgbClr val="404040"/>
                </a:solidFill>
              </a:rPr>
              <a:t>,  </a:t>
            </a:r>
            <a:r>
              <a:rPr lang="en-US" sz="1500" dirty="0" err="1" smtClean="0">
                <a:solidFill>
                  <a:srgbClr val="404040"/>
                </a:solidFill>
              </a:rPr>
              <a:t>ol</a:t>
            </a:r>
            <a:r>
              <a:rPr lang="en-US" sz="1500" dirty="0" smtClean="0">
                <a:solidFill>
                  <a:srgbClr val="404040"/>
                </a:solidFill>
              </a:rPr>
              <a:t> trend, moa surprise</a:t>
            </a:r>
            <a:endParaRPr lang="en-US" sz="1500" dirty="0">
              <a:solidFill>
                <a:srgbClr val="404040"/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endParaRPr lang="en-US" sz="1600" dirty="0">
              <a:solidFill>
                <a:srgbClr val="404040"/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1600" i="1" dirty="0" err="1" smtClean="0">
                <a:solidFill>
                  <a:srgbClr val="404040"/>
                </a:solidFill>
              </a:rPr>
              <a:t>Evri</a:t>
            </a:r>
            <a:r>
              <a:rPr lang="en-US" sz="1600" i="1" dirty="0" smtClean="0">
                <a:solidFill>
                  <a:srgbClr val="404040"/>
                </a:solidFill>
              </a:rPr>
              <a:t> ten </a:t>
            </a:r>
            <a:r>
              <a:rPr lang="en-US" sz="1600" i="1" dirty="0" err="1" smtClean="0">
                <a:solidFill>
                  <a:srgbClr val="404040"/>
                </a:solidFill>
              </a:rPr>
              <a:t>yia</a:t>
            </a:r>
            <a:r>
              <a:rPr lang="en-US" sz="1600" i="1" dirty="0" smtClean="0">
                <a:solidFill>
                  <a:srgbClr val="404040"/>
                </a:solidFill>
              </a:rPr>
              <a:t>, </a:t>
            </a:r>
            <a:r>
              <a:rPr lang="en-US" sz="1600" i="1" dirty="0">
                <a:solidFill>
                  <a:srgbClr val="404040"/>
                </a:solidFill>
              </a:rPr>
              <a:t>end </a:t>
            </a:r>
            <a:r>
              <a:rPr lang="en-US" sz="1600" i="1" dirty="0" err="1" smtClean="0">
                <a:solidFill>
                  <a:srgbClr val="404040"/>
                </a:solidFill>
              </a:rPr>
              <a:t>blong</a:t>
            </a:r>
            <a:r>
              <a:rPr lang="en-US" sz="1600" i="1" dirty="0" smtClean="0">
                <a:solidFill>
                  <a:srgbClr val="404040"/>
                </a:solidFill>
              </a:rPr>
              <a:t>  </a:t>
            </a:r>
            <a:r>
              <a:rPr lang="en-US" sz="1600" i="1" dirty="0">
                <a:solidFill>
                  <a:srgbClr val="404040"/>
                </a:solidFill>
              </a:rPr>
              <a:t>century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82938" y="3623158"/>
            <a:ext cx="2573337" cy="15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83" tIns="45636" rIns="91583" bIns="45636">
            <a:spAutoFit/>
          </a:bodyPr>
          <a:lstStyle/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2000" dirty="0" err="1">
                <a:solidFill>
                  <a:srgbClr val="404040"/>
                </a:solidFill>
              </a:rPr>
              <a:t>S</a:t>
            </a:r>
            <a:r>
              <a:rPr lang="en-US" sz="2000" dirty="0" err="1" smtClean="0">
                <a:solidFill>
                  <a:srgbClr val="404040"/>
                </a:solidFill>
              </a:rPr>
              <a:t>isenal</a:t>
            </a:r>
            <a:r>
              <a:rPr lang="en-US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</a:rPr>
              <a:t>fokast</a:t>
            </a:r>
            <a:endParaRPr lang="en-US" sz="2000" dirty="0">
              <a:solidFill>
                <a:srgbClr val="404040"/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1500" dirty="0">
                <a:solidFill>
                  <a:srgbClr val="404040"/>
                </a:solidFill>
              </a:rPr>
              <a:t>L</a:t>
            </a:r>
            <a:r>
              <a:rPr lang="en-US" sz="1500" dirty="0" smtClean="0">
                <a:solidFill>
                  <a:srgbClr val="404040"/>
                </a:solidFill>
              </a:rPr>
              <a:t>evel  </a:t>
            </a:r>
            <a:r>
              <a:rPr lang="en-US" sz="1500" dirty="0" err="1" smtClean="0">
                <a:solidFill>
                  <a:srgbClr val="404040"/>
                </a:solidFill>
              </a:rPr>
              <a:t>blong</a:t>
            </a:r>
            <a:r>
              <a:rPr lang="en-US" sz="1500" dirty="0" smtClean="0">
                <a:solidFill>
                  <a:srgbClr val="404040"/>
                </a:solidFill>
              </a:rPr>
              <a:t> </a:t>
            </a:r>
            <a:r>
              <a:rPr lang="en-US" sz="1500" dirty="0" err="1" smtClean="0">
                <a:solidFill>
                  <a:srgbClr val="404040"/>
                </a:solidFill>
              </a:rPr>
              <a:t>ol</a:t>
            </a:r>
            <a:r>
              <a:rPr lang="en-US" sz="1500" dirty="0" smtClean="0">
                <a:solidFill>
                  <a:srgbClr val="404040"/>
                </a:solidFill>
              </a:rPr>
              <a:t> risk long </a:t>
            </a:r>
            <a:r>
              <a:rPr lang="en-US" sz="1500" dirty="0" err="1" smtClean="0">
                <a:solidFill>
                  <a:srgbClr val="404040"/>
                </a:solidFill>
              </a:rPr>
              <a:t>ol</a:t>
            </a:r>
            <a:r>
              <a:rPr lang="en-US" sz="1500" dirty="0" smtClean="0">
                <a:solidFill>
                  <a:srgbClr val="404040"/>
                </a:solidFill>
              </a:rPr>
              <a:t> </a:t>
            </a:r>
            <a:r>
              <a:rPr lang="en-US" sz="1500" dirty="0" err="1" smtClean="0">
                <a:solidFill>
                  <a:srgbClr val="404040"/>
                </a:solidFill>
              </a:rPr>
              <a:t>manis</a:t>
            </a:r>
            <a:r>
              <a:rPr lang="en-US" sz="1500" dirty="0" smtClean="0">
                <a:solidFill>
                  <a:srgbClr val="404040"/>
                </a:solidFill>
              </a:rPr>
              <a:t> we i </a:t>
            </a:r>
            <a:r>
              <a:rPr lang="en-US" sz="1500" dirty="0" err="1" smtClean="0">
                <a:solidFill>
                  <a:srgbClr val="404040"/>
                </a:solidFill>
              </a:rPr>
              <a:t>stap</a:t>
            </a:r>
            <a:r>
              <a:rPr lang="en-US" sz="1500" dirty="0" smtClean="0">
                <a:solidFill>
                  <a:srgbClr val="404040"/>
                </a:solidFill>
              </a:rPr>
              <a:t> </a:t>
            </a:r>
            <a:r>
              <a:rPr lang="en-US" sz="1500" dirty="0" err="1" smtClean="0">
                <a:solidFill>
                  <a:srgbClr val="404040"/>
                </a:solidFill>
              </a:rPr>
              <a:t>kam</a:t>
            </a:r>
            <a:r>
              <a:rPr lang="en-US" sz="1500" dirty="0" smtClean="0">
                <a:solidFill>
                  <a:srgbClr val="404040"/>
                </a:solidFill>
              </a:rPr>
              <a:t>  </a:t>
            </a:r>
            <a:endParaRPr lang="en-US" sz="1500" dirty="0">
              <a:solidFill>
                <a:srgbClr val="404040"/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endParaRPr lang="en-US" sz="1600" dirty="0">
              <a:solidFill>
                <a:srgbClr val="404040"/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1600" i="1" dirty="0" err="1">
                <a:solidFill>
                  <a:srgbClr val="404040"/>
                </a:solidFill>
              </a:rPr>
              <a:t>N</a:t>
            </a:r>
            <a:r>
              <a:rPr lang="en-US" sz="1600" i="1" dirty="0" err="1" smtClean="0">
                <a:solidFill>
                  <a:srgbClr val="404040"/>
                </a:solidFill>
              </a:rPr>
              <a:t>ekis</a:t>
            </a:r>
            <a:r>
              <a:rPr lang="en-US" sz="1600" i="1" dirty="0" smtClean="0">
                <a:solidFill>
                  <a:srgbClr val="404040"/>
                </a:solidFill>
              </a:rPr>
              <a:t> </a:t>
            </a:r>
            <a:r>
              <a:rPr lang="en-US" sz="1600" i="1" dirty="0">
                <a:solidFill>
                  <a:srgbClr val="404040"/>
                </a:solidFill>
              </a:rPr>
              <a:t>3-6 </a:t>
            </a:r>
            <a:r>
              <a:rPr lang="en-US" sz="1600" i="1" dirty="0" err="1" smtClean="0">
                <a:solidFill>
                  <a:srgbClr val="404040"/>
                </a:solidFill>
              </a:rPr>
              <a:t>manis</a:t>
            </a:r>
            <a:r>
              <a:rPr lang="en-US" sz="1600" i="1" dirty="0" smtClean="0">
                <a:solidFill>
                  <a:srgbClr val="404040"/>
                </a:solidFill>
              </a:rPr>
              <a:t> </a:t>
            </a:r>
            <a:endParaRPr lang="en-US" sz="1600" i="1" dirty="0">
              <a:solidFill>
                <a:srgbClr val="40404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724525" y="4375633"/>
            <a:ext cx="1666616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583" tIns="45636" rIns="91583" bIns="45636">
            <a:spAutoFit/>
          </a:bodyPr>
          <a:lstStyle/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fokast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posibol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hazard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787400">
              <a:lnSpc>
                <a:spcPct val="110000"/>
              </a:lnSpc>
              <a:tabLst>
                <a:tab pos="0" algn="l"/>
                <a:tab pos="787400" algn="l"/>
                <a:tab pos="1574800" algn="l"/>
                <a:tab pos="2363788" algn="l"/>
                <a:tab pos="3152775" algn="l"/>
                <a:tab pos="3941763" algn="l"/>
                <a:tab pos="4729163" algn="l"/>
                <a:tab pos="5518150" algn="l"/>
                <a:tab pos="6307138" algn="l"/>
                <a:tab pos="7096125" algn="l"/>
                <a:tab pos="7883525" algn="l"/>
                <a:tab pos="8672513" algn="l"/>
              </a:tabLst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kasem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2292833"/>
            <a:ext cx="7123113" cy="2003425"/>
            <a:chOff x="1238" y="1237"/>
            <a:chExt cx="5364" cy="1403"/>
          </a:xfrm>
        </p:grpSpPr>
        <p:grpSp>
          <p:nvGrpSpPr>
            <p:cNvPr id="21517" name="Group 5"/>
            <p:cNvGrpSpPr>
              <a:grpSpLocks/>
            </p:cNvGrpSpPr>
            <p:nvPr/>
          </p:nvGrpSpPr>
          <p:grpSpPr bwMode="auto">
            <a:xfrm>
              <a:off x="1238" y="1237"/>
              <a:ext cx="5364" cy="1403"/>
              <a:chOff x="1238" y="1237"/>
              <a:chExt cx="5364" cy="1403"/>
            </a:xfrm>
          </p:grpSpPr>
          <p:sp>
            <p:nvSpPr>
              <p:cNvPr id="21519" name="Line 6"/>
              <p:cNvSpPr>
                <a:spLocks noChangeShapeType="1"/>
              </p:cNvSpPr>
              <p:nvPr/>
            </p:nvSpPr>
            <p:spPr bwMode="auto">
              <a:xfrm>
                <a:off x="1238" y="1237"/>
                <a:ext cx="5156" cy="1233"/>
              </a:xfrm>
              <a:prstGeom prst="line">
                <a:avLst/>
              </a:prstGeom>
              <a:noFill/>
              <a:ln w="3492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AutoShape 7"/>
              <p:cNvSpPr>
                <a:spLocks noChangeArrowheads="1"/>
              </p:cNvSpPr>
              <p:nvPr/>
            </p:nvSpPr>
            <p:spPr bwMode="auto">
              <a:xfrm rot="6360000">
                <a:off x="6275" y="2303"/>
                <a:ext cx="263" cy="33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39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lIns="78858" tIns="39429" rIns="78858" bIns="39429" anchor="ctr"/>
              <a:lstStyle/>
              <a:p>
                <a:pPr defTabSz="787400"/>
                <a:endParaRPr lang="en-US"/>
              </a:p>
            </p:txBody>
          </p:sp>
        </p:grpSp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 rot="840000">
              <a:off x="2520" y="1491"/>
              <a:ext cx="306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587" tIns="45638" rIns="91587" bIns="45638">
              <a:spAutoFit/>
            </a:bodyPr>
            <a:lstStyle/>
            <a:p>
              <a:pPr defTabSz="787400">
                <a:lnSpc>
                  <a:spcPct val="110000"/>
                </a:lnSpc>
                <a:tabLst>
                  <a:tab pos="0" algn="l"/>
                  <a:tab pos="787400" algn="l"/>
                  <a:tab pos="1574800" algn="l"/>
                  <a:tab pos="2363788" algn="l"/>
                  <a:tab pos="3152775" algn="l"/>
                  <a:tab pos="3941763" algn="l"/>
                  <a:tab pos="4729163" algn="l"/>
                  <a:tab pos="5518150" algn="l"/>
                  <a:tab pos="6307138" algn="l"/>
                  <a:tab pos="7096125" algn="l"/>
                  <a:tab pos="7883525" algn="l"/>
                  <a:tab pos="8672513" algn="l"/>
                </a:tabLst>
              </a:pPr>
              <a:r>
                <a:rPr lang="en-US" sz="1800" dirty="0" err="1" smtClean="0">
                  <a:solidFill>
                    <a:srgbClr val="FF0000"/>
                  </a:solidFill>
                </a:rPr>
                <a:t>Ol</a:t>
              </a:r>
              <a:r>
                <a:rPr lang="en-US" sz="1800" dirty="0" smtClean="0">
                  <a:solidFill>
                    <a:srgbClr val="FF0000"/>
                  </a:solidFill>
                </a:rPr>
                <a:t> specific 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infomesen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95338" y="4453420"/>
            <a:ext cx="6594475" cy="1965325"/>
            <a:chOff x="829" y="3251"/>
            <a:chExt cx="4966" cy="1377"/>
          </a:xfrm>
        </p:grpSpPr>
        <p:grpSp>
          <p:nvGrpSpPr>
            <p:cNvPr id="21513" name="Group 10"/>
            <p:cNvGrpSpPr>
              <a:grpSpLocks/>
            </p:cNvGrpSpPr>
            <p:nvPr/>
          </p:nvGrpSpPr>
          <p:grpSpPr bwMode="auto">
            <a:xfrm>
              <a:off x="829" y="3251"/>
              <a:ext cx="4966" cy="1377"/>
              <a:chOff x="829" y="3251"/>
              <a:chExt cx="4966" cy="1377"/>
            </a:xfrm>
          </p:grpSpPr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>
                <a:off x="972" y="3424"/>
                <a:ext cx="4824" cy="1205"/>
              </a:xfrm>
              <a:prstGeom prst="line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AutoShape 12"/>
              <p:cNvSpPr>
                <a:spLocks noChangeArrowheads="1"/>
              </p:cNvSpPr>
              <p:nvPr/>
            </p:nvSpPr>
            <p:spPr bwMode="auto">
              <a:xfrm rot="-4320000">
                <a:off x="887" y="3266"/>
                <a:ext cx="257" cy="31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39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lIns="78858" tIns="39429" rIns="78858" bIns="39429" anchor="ctr"/>
              <a:lstStyle/>
              <a:p>
                <a:pPr defTabSz="787400"/>
                <a:endParaRPr lang="en-US"/>
              </a:p>
            </p:txBody>
          </p:sp>
        </p:grpSp>
        <p:sp>
          <p:nvSpPr>
            <p:cNvPr id="21514" name="Rectangle 13"/>
            <p:cNvSpPr>
              <a:spLocks noChangeArrowheads="1"/>
            </p:cNvSpPr>
            <p:nvPr/>
          </p:nvSpPr>
          <p:spPr bwMode="auto">
            <a:xfrm rot="840000">
              <a:off x="1849" y="4020"/>
              <a:ext cx="286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587" tIns="45638" rIns="91587" bIns="45638">
              <a:spAutoFit/>
            </a:bodyPr>
            <a:lstStyle/>
            <a:p>
              <a:pPr defTabSz="787400">
                <a:lnSpc>
                  <a:spcPct val="110000"/>
                </a:lnSpc>
                <a:tabLst>
                  <a:tab pos="0" algn="l"/>
                  <a:tab pos="787400" algn="l"/>
                  <a:tab pos="1574800" algn="l"/>
                  <a:tab pos="2363788" algn="l"/>
                  <a:tab pos="3152775" algn="l"/>
                  <a:tab pos="3941763" algn="l"/>
                  <a:tab pos="4729163" algn="l"/>
                  <a:tab pos="5518150" algn="l"/>
                  <a:tab pos="6307138" algn="l"/>
                  <a:tab pos="7096125" algn="l"/>
                  <a:tab pos="7883525" algn="l"/>
                  <a:tab pos="8672513" algn="l"/>
                </a:tabLst>
              </a:pPr>
              <a:r>
                <a:rPr lang="en-US" sz="1800" dirty="0" smtClean="0">
                  <a:solidFill>
                    <a:srgbClr val="FF0000"/>
                  </a:solidFill>
                </a:rPr>
                <a:t>Moa 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taem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blong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ka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tem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daon</a:t>
              </a:r>
              <a:r>
                <a:rPr lang="en-US" sz="1800" dirty="0" smtClean="0">
                  <a:solidFill>
                    <a:srgbClr val="FF0000"/>
                  </a:solidFill>
                </a:rPr>
                <a:t> risk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764463" y="5261457"/>
            <a:ext cx="1249758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algn="ctr" defTabSz="788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algn="ctr" defTabSz="788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algn="ctr" defTabSz="788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algn="ctr" defTabSz="788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b="1" dirty="0" err="1" smtClean="0">
                <a:solidFill>
                  <a:srgbClr val="31859C"/>
                </a:solidFill>
                <a:latin typeface="+mn-lt"/>
              </a:rPr>
              <a:t>Sotfala</a:t>
            </a:r>
            <a:endParaRPr lang="da-DK" b="1" dirty="0">
              <a:solidFill>
                <a:srgbClr val="31859C"/>
              </a:solidFill>
              <a:latin typeface="+mn-lt"/>
            </a:endParaRPr>
          </a:p>
          <a:p>
            <a:pPr eaLnBrk="1" hangingPunct="1">
              <a:defRPr/>
            </a:pPr>
            <a:r>
              <a:rPr lang="da-DK" b="1" dirty="0">
                <a:solidFill>
                  <a:srgbClr val="31859C"/>
                </a:solidFill>
                <a:latin typeface="+mn-lt"/>
              </a:rPr>
              <a:t>lead </a:t>
            </a:r>
            <a:r>
              <a:rPr lang="da-DK" b="1" dirty="0" smtClean="0">
                <a:solidFill>
                  <a:srgbClr val="31859C"/>
                </a:solidFill>
                <a:latin typeface="+mn-lt"/>
              </a:rPr>
              <a:t>taem</a:t>
            </a:r>
            <a:endParaRPr lang="da-DK" b="1" dirty="0">
              <a:solidFill>
                <a:srgbClr val="31859C"/>
              </a:solidFill>
              <a:latin typeface="+mn-lt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4612" y="3269145"/>
            <a:ext cx="1249758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788988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algn="ctr" defTabSz="788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algn="ctr" defTabSz="788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algn="ctr" defTabSz="788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algn="ctr" defTabSz="788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Longfala</a:t>
            </a:r>
            <a:endParaRPr lang="da-DK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da-DK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lead </a:t>
            </a:r>
            <a:r>
              <a:rPr lang="da-DK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taem</a:t>
            </a:r>
            <a:endParaRPr lang="da-DK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8226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  <p:bldP spid="10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177" y="2677949"/>
            <a:ext cx="80782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Ol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infomesen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blong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  <a:ea typeface="ＭＳ Ｐゴシック" charset="-128"/>
              </a:rPr>
              <a:t>k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laemet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mo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weta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i save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helpem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yumi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blong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luk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save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mo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prepea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from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ol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jensin</a:t>
            </a:r>
            <a:r>
              <a:rPr lang="en-US" sz="2400" dirty="0" smtClean="0">
                <a:solidFill>
                  <a:srgbClr val="404040"/>
                </a:solidFill>
                <a:latin typeface="+mj-lt"/>
                <a:ea typeface="ＭＳ Ｐゴシック" charset="-128"/>
              </a:rPr>
              <a:t> risk. </a:t>
            </a:r>
            <a:endParaRPr lang="en-US" sz="2400" dirty="0" smtClean="0">
              <a:solidFill>
                <a:srgbClr val="404040"/>
              </a:solidFill>
              <a:latin typeface="+mj-lt"/>
            </a:endParaRPr>
          </a:p>
          <a:p>
            <a:endParaRPr lang="en-US" sz="2400" b="1" dirty="0">
              <a:solidFill>
                <a:srgbClr val="40404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404040"/>
                </a:solidFill>
                <a:latin typeface="+mj-lt"/>
              </a:rPr>
              <a:t>Early  </a:t>
            </a:r>
            <a:r>
              <a:rPr lang="en-US" sz="2400" b="1" dirty="0" err="1" smtClean="0">
                <a:solidFill>
                  <a:srgbClr val="404040"/>
                </a:solidFill>
                <a:latin typeface="+mj-lt"/>
              </a:rPr>
              <a:t>woning</a:t>
            </a:r>
            <a:r>
              <a:rPr lang="en-US" sz="2400" b="1" dirty="0" smtClean="0">
                <a:solidFill>
                  <a:srgbClr val="404040"/>
                </a:solidFill>
                <a:latin typeface="+mj-lt"/>
              </a:rPr>
              <a:t>, early </a:t>
            </a:r>
            <a:r>
              <a:rPr lang="en-US" sz="2400" b="1" dirty="0" err="1" smtClean="0">
                <a:solidFill>
                  <a:srgbClr val="404040"/>
                </a:solidFill>
                <a:latin typeface="+mj-lt"/>
              </a:rPr>
              <a:t>aksen</a:t>
            </a:r>
            <a:r>
              <a:rPr lang="en-US" sz="2400" b="1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hemi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blong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usum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gud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ol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klaemet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mo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weta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infomesen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bifo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wan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disasta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o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rabis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weta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hemi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kam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mo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taem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yumi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mekem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redi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ol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samting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be i no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blong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yumi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wait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taem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yumi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no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karem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infomesen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ia.</a:t>
            </a:r>
            <a:endParaRPr lang="en-US" sz="2400" dirty="0" smtClean="0">
              <a:solidFill>
                <a:srgbClr val="404040"/>
              </a:solidFill>
              <a:latin typeface="+mj-lt"/>
            </a:endParaRPr>
          </a:p>
          <a:p>
            <a:endParaRPr lang="en-US" sz="2400" dirty="0">
              <a:solidFill>
                <a:srgbClr val="37609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96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0916" y="2646186"/>
            <a:ext cx="7331891" cy="164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Ol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tempereja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oli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inkris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finis</a:t>
            </a:r>
          </a:p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Level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blong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solwota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hemi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kam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antap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finis</a:t>
            </a:r>
          </a:p>
          <a:p>
            <a:pPr marL="457200" indent="-457200">
              <a:spcBef>
                <a:spcPts val="1750"/>
              </a:spcBef>
              <a:buFont typeface="Courier New"/>
              <a:buChar char="o"/>
            </a:pP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Asid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long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solwota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hemi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stap</a:t>
            </a:r>
            <a:r>
              <a:rPr lang="en-AU" sz="2400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AU" sz="2400" dirty="0" err="1" smtClean="0">
                <a:solidFill>
                  <a:srgbClr val="404040"/>
                </a:solidFill>
                <a:latin typeface="Calibri" charset="0"/>
              </a:rPr>
              <a:t>inkris</a:t>
            </a:r>
            <a:endParaRPr lang="en-AU" sz="2400" dirty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489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12755</TotalTime>
  <Words>2634</Words>
  <Application>Microsoft Macintosh PowerPoint</Application>
  <PresentationFormat>On-screen Show (4:3)</PresentationFormat>
  <Paragraphs>143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Ula M</dc:creator>
  <cp:lastModifiedBy>Ula M</cp:lastModifiedBy>
  <cp:revision>136</cp:revision>
  <cp:lastPrinted>2013-06-10T22:19:12Z</cp:lastPrinted>
  <dcterms:created xsi:type="dcterms:W3CDTF">2013-04-27T22:49:05Z</dcterms:created>
  <dcterms:modified xsi:type="dcterms:W3CDTF">2013-06-22T04:55:52Z</dcterms:modified>
</cp:coreProperties>
</file>